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12192000"/>
  <p:notesSz cx="6858000" cy="9144000"/>
  <p:embeddedFontLst>
    <p:embeddedFont>
      <p:font typeface="Century Gothic"/>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6DFF40E-B5E8-4370-986E-F876EF640F77}">
  <a:tblStyle styleId="{66DFF40E-B5E8-4370-986E-F876EF640F7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enturyGothic-bold.fntdata"/><Relationship Id="rId25" Type="http://schemas.openxmlformats.org/officeDocument/2006/relationships/font" Target="fonts/CenturyGothic-regular.fntdata"/><Relationship Id="rId28" Type="http://schemas.openxmlformats.org/officeDocument/2006/relationships/font" Target="fonts/CenturyGothic-boldItalic.fntdata"/><Relationship Id="rId27" Type="http://schemas.openxmlformats.org/officeDocument/2006/relationships/font" Target="fonts/CenturyGothic-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13f02fec86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13f02fec86_0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g113f02fec86_0_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13f02fec86_0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13f02fec86_0_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4" name="Google Shape;334;g113f02fec86_0_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20c08a1a8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20c08a1a8d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2" name="Google Shape;342;g120c08a1a8d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13f02fec86_0_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13f02fec86_0_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 name="Google Shape;350;g113f02fec86_0_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223e4e85e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223e4e85e5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0" name="Google Shape;360;g1223e4e85e5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223e4e85e5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223e4e85e5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0" name="Google Shape;370;g1223e4e85e5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223e4e85e5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223e4e85e5_0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g1223e4e85e5_0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223e4e85e5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223e4e85e5_0_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9" name="Google Shape;389;g1223e4e85e5_0_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13f02fec86_0_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13f02fec86_0_5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g113f02fec86_0_5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13f02fec86_0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13f02fec86_0_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6" name="Google Shape;406;g113f02fec86_0_6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13f02fec8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13f02fec86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g113f02fec86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1827092b95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1827092b95_0_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g11827092b95_0_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1827092b95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1827092b95_0_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g11827092b95_0_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827092b95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827092b95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g11827092b95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1827092b95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1827092b95_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g11827092b95_0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13f02fec86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13f02fec86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g113f02fec86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1827092b95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1827092b95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11827092b95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6" name="Shape 26"/>
        <p:cNvGrpSpPr/>
        <p:nvPr/>
      </p:nvGrpSpPr>
      <p:grpSpPr>
        <a:xfrm>
          <a:off x="0" y="0"/>
          <a:ext cx="0" cy="0"/>
          <a:chOff x="0" y="0"/>
          <a:chExt cx="0" cy="0"/>
        </a:xfrm>
      </p:grpSpPr>
      <p:grpSp>
        <p:nvGrpSpPr>
          <p:cNvPr id="27" name="Google Shape;27;p2"/>
          <p:cNvGrpSpPr/>
          <p:nvPr/>
        </p:nvGrpSpPr>
        <p:grpSpPr>
          <a:xfrm>
            <a:off x="0" y="0"/>
            <a:ext cx="12192000" cy="6858000"/>
            <a:chOff x="0" y="0"/>
            <a:chExt cx="12192000" cy="6858000"/>
          </a:xfrm>
        </p:grpSpPr>
        <p:sp>
          <p:nvSpPr>
            <p:cNvPr id="28" name="Google Shape;28;p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0" name="Google Shape;30;p2"/>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32" name="Google Shape;32;p2"/>
          <p:cNvSpPr txBox="1"/>
          <p:nvPr>
            <p:ph idx="10" type="dt"/>
          </p:nvPr>
        </p:nvSpPr>
        <p:spPr>
          <a:xfrm rot="5400000">
            <a:off x="10158984" y="1792224"/>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
          <p:cNvSpPr txBox="1"/>
          <p:nvPr>
            <p:ph idx="11" type="ftr"/>
          </p:nvPr>
        </p:nvSpPr>
        <p:spPr>
          <a:xfrm rot="5400000">
            <a:off x="8951976" y="3227832"/>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24" name="Shape 124"/>
        <p:cNvGrpSpPr/>
        <p:nvPr/>
      </p:nvGrpSpPr>
      <p:grpSpPr>
        <a:xfrm>
          <a:off x="0" y="0"/>
          <a:ext cx="0" cy="0"/>
          <a:chOff x="0" y="0"/>
          <a:chExt cx="0" cy="0"/>
        </a:xfrm>
      </p:grpSpPr>
      <p:grpSp>
        <p:nvGrpSpPr>
          <p:cNvPr id="125" name="Google Shape;125;p11"/>
          <p:cNvGrpSpPr/>
          <p:nvPr/>
        </p:nvGrpSpPr>
        <p:grpSpPr>
          <a:xfrm>
            <a:off x="0" y="0"/>
            <a:ext cx="12192000" cy="6858000"/>
            <a:chOff x="0" y="0"/>
            <a:chExt cx="12192000" cy="6858000"/>
          </a:xfrm>
        </p:grpSpPr>
        <p:sp>
          <p:nvSpPr>
            <p:cNvPr id="126" name="Google Shape;126;p1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1"/>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1"/>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4" name="Google Shape;134;p1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5" name="Google Shape;135;p11"/>
          <p:cNvSpPr txBox="1"/>
          <p:nvPr>
            <p:ph type="title"/>
          </p:nvPr>
        </p:nvSpPr>
        <p:spPr>
          <a:xfrm>
            <a:off x="1154954" y="4969927"/>
            <a:ext cx="8825659"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1"/>
          <p:cNvSpPr/>
          <p:nvPr>
            <p:ph idx="2" type="pic"/>
          </p:nvPr>
        </p:nvSpPr>
        <p:spPr>
          <a:xfrm>
            <a:off x="1154954" y="685800"/>
            <a:ext cx="8825659" cy="3429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37" name="Google Shape;137;p11"/>
          <p:cNvSpPr txBox="1"/>
          <p:nvPr>
            <p:ph idx="1" type="body"/>
          </p:nvPr>
        </p:nvSpPr>
        <p:spPr>
          <a:xfrm>
            <a:off x="1154954" y="5536665"/>
            <a:ext cx="8825658"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38" name="Google Shape;138;p1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1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1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142" name="Shape 142"/>
        <p:cNvGrpSpPr/>
        <p:nvPr/>
      </p:nvGrpSpPr>
      <p:grpSpPr>
        <a:xfrm>
          <a:off x="0" y="0"/>
          <a:ext cx="0" cy="0"/>
          <a:chOff x="0" y="0"/>
          <a:chExt cx="0" cy="0"/>
        </a:xfrm>
      </p:grpSpPr>
      <p:grpSp>
        <p:nvGrpSpPr>
          <p:cNvPr id="143" name="Google Shape;143;p12"/>
          <p:cNvGrpSpPr/>
          <p:nvPr/>
        </p:nvGrpSpPr>
        <p:grpSpPr>
          <a:xfrm>
            <a:off x="0" y="0"/>
            <a:ext cx="12192000" cy="6858000"/>
            <a:chOff x="0" y="0"/>
            <a:chExt cx="12192000" cy="6858000"/>
          </a:xfrm>
        </p:grpSpPr>
        <p:sp>
          <p:nvSpPr>
            <p:cNvPr id="144" name="Google Shape;144;p1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2"/>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2"/>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52" name="Google Shape;152;p1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53" name="Google Shape;153;p12"/>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4" name="Google Shape;154;p12"/>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55" name="Google Shape;155;p1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1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1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59" name="Shape 159"/>
        <p:cNvGrpSpPr/>
        <p:nvPr/>
      </p:nvGrpSpPr>
      <p:grpSpPr>
        <a:xfrm>
          <a:off x="0" y="0"/>
          <a:ext cx="0" cy="0"/>
          <a:chOff x="0" y="0"/>
          <a:chExt cx="0" cy="0"/>
        </a:xfrm>
      </p:grpSpPr>
      <p:grpSp>
        <p:nvGrpSpPr>
          <p:cNvPr id="160" name="Google Shape;160;p13"/>
          <p:cNvGrpSpPr/>
          <p:nvPr/>
        </p:nvGrpSpPr>
        <p:grpSpPr>
          <a:xfrm>
            <a:off x="0" y="0"/>
            <a:ext cx="12192000" cy="6858000"/>
            <a:chOff x="0" y="0"/>
            <a:chExt cx="12192000" cy="6858000"/>
          </a:xfrm>
        </p:grpSpPr>
        <p:sp>
          <p:nvSpPr>
            <p:cNvPr id="161" name="Google Shape;161;p1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9" name="Google Shape;169;p1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70" name="Google Shape;170;p13"/>
          <p:cNvSpPr txBox="1"/>
          <p:nvPr/>
        </p:nvSpPr>
        <p:spPr>
          <a:xfrm>
            <a:off x="881566" y="607336"/>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IN" sz="9600">
                <a:solidFill>
                  <a:srgbClr val="EE52A4"/>
                </a:solidFill>
                <a:latin typeface="Arial"/>
                <a:ea typeface="Arial"/>
                <a:cs typeface="Arial"/>
                <a:sym typeface="Arial"/>
              </a:rPr>
              <a:t>“</a:t>
            </a:r>
            <a:endParaRPr/>
          </a:p>
        </p:txBody>
      </p:sp>
      <p:sp>
        <p:nvSpPr>
          <p:cNvPr id="171" name="Google Shape;171;p13"/>
          <p:cNvSpPr txBox="1"/>
          <p:nvPr/>
        </p:nvSpPr>
        <p:spPr>
          <a:xfrm>
            <a:off x="9884458" y="2613787"/>
            <a:ext cx="652763"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IN" sz="9600">
                <a:solidFill>
                  <a:srgbClr val="EE52A4"/>
                </a:solidFill>
                <a:latin typeface="Arial"/>
                <a:ea typeface="Arial"/>
                <a:cs typeface="Arial"/>
                <a:sym typeface="Arial"/>
              </a:rPr>
              <a:t>”</a:t>
            </a:r>
            <a:endParaRPr/>
          </a:p>
        </p:txBody>
      </p:sp>
      <p:sp>
        <p:nvSpPr>
          <p:cNvPr id="172" name="Google Shape;172;p13"/>
          <p:cNvSpPr txBox="1"/>
          <p:nvPr>
            <p:ph type="title"/>
          </p:nvPr>
        </p:nvSpPr>
        <p:spPr>
          <a:xfrm>
            <a:off x="1581878" y="982134"/>
            <a:ext cx="8453906" cy="269663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13"/>
          <p:cNvSpPr txBox="1"/>
          <p:nvPr>
            <p:ph idx="1" type="body"/>
          </p:nvPr>
        </p:nvSpPr>
        <p:spPr>
          <a:xfrm>
            <a:off x="1945945" y="3678766"/>
            <a:ext cx="773121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EE52A4"/>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4" name="Google Shape;174;p13"/>
          <p:cNvSpPr txBox="1"/>
          <p:nvPr>
            <p:ph idx="2" type="body"/>
          </p:nvPr>
        </p:nvSpPr>
        <p:spPr>
          <a:xfrm>
            <a:off x="1154954" y="5029199"/>
            <a:ext cx="9244897" cy="997857"/>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5" name="Google Shape;175;p1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6" name="Google Shape;176;p1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7" name="Google Shape;177;p1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179" name="Shape 179"/>
        <p:cNvGrpSpPr/>
        <p:nvPr/>
      </p:nvGrpSpPr>
      <p:grpSpPr>
        <a:xfrm>
          <a:off x="0" y="0"/>
          <a:ext cx="0" cy="0"/>
          <a:chOff x="0" y="0"/>
          <a:chExt cx="0" cy="0"/>
        </a:xfrm>
      </p:grpSpPr>
      <p:grpSp>
        <p:nvGrpSpPr>
          <p:cNvPr id="180" name="Google Shape;180;p14"/>
          <p:cNvGrpSpPr/>
          <p:nvPr/>
        </p:nvGrpSpPr>
        <p:grpSpPr>
          <a:xfrm>
            <a:off x="0" y="0"/>
            <a:ext cx="12192000" cy="6858000"/>
            <a:chOff x="0" y="0"/>
            <a:chExt cx="12192000" cy="6858000"/>
          </a:xfrm>
        </p:grpSpPr>
        <p:sp>
          <p:nvSpPr>
            <p:cNvPr id="181" name="Google Shape;181;p1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9" name="Google Shape;189;p1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90" name="Google Shape;190;p14"/>
          <p:cNvSpPr txBox="1"/>
          <p:nvPr>
            <p:ph type="title"/>
          </p:nvPr>
        </p:nvSpPr>
        <p:spPr>
          <a:xfrm>
            <a:off x="1154954" y="2370667"/>
            <a:ext cx="8825660" cy="182251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1" name="Google Shape;191;p14"/>
          <p:cNvSpPr txBox="1"/>
          <p:nvPr>
            <p:ph idx="1" type="body"/>
          </p:nvPr>
        </p:nvSpPr>
        <p:spPr>
          <a:xfrm>
            <a:off x="1154954" y="5024967"/>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92" name="Google Shape;192;p1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3" name="Google Shape;193;p1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4" name="Google Shape;194;p1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96" name="Shape 196"/>
        <p:cNvGrpSpPr/>
        <p:nvPr/>
      </p:nvGrpSpPr>
      <p:grpSpPr>
        <a:xfrm>
          <a:off x="0" y="0"/>
          <a:ext cx="0" cy="0"/>
          <a:chOff x="0" y="0"/>
          <a:chExt cx="0" cy="0"/>
        </a:xfrm>
      </p:grpSpPr>
      <p:sp>
        <p:nvSpPr>
          <p:cNvPr id="197" name="Google Shape;197;p15"/>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8" name="Google Shape;198;p15"/>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9" name="Google Shape;199;p15"/>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00" name="Google Shape;200;p15"/>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1" name="Google Shape;201;p15"/>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02" name="Google Shape;202;p15"/>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3" name="Google Shape;203;p15"/>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04" name="Google Shape;204;p15"/>
          <p:cNvCxnSpPr/>
          <p:nvPr/>
        </p:nvCxnSpPr>
        <p:spPr>
          <a:xfrm>
            <a:off x="440397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05" name="Google Shape;205;p15"/>
          <p:cNvCxnSpPr/>
          <p:nvPr/>
        </p:nvCxnSpPr>
        <p:spPr>
          <a:xfrm>
            <a:off x="777240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06" name="Google Shape;206;p1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1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8" name="Google Shape;208;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09" name="Shape 209"/>
        <p:cNvGrpSpPr/>
        <p:nvPr/>
      </p:nvGrpSpPr>
      <p:grpSpPr>
        <a:xfrm>
          <a:off x="0" y="0"/>
          <a:ext cx="0" cy="0"/>
          <a:chOff x="0" y="0"/>
          <a:chExt cx="0" cy="0"/>
        </a:xfrm>
      </p:grpSpPr>
      <p:sp>
        <p:nvSpPr>
          <p:cNvPr id="210" name="Google Shape;210;p16"/>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1" name="Google Shape;211;p16"/>
          <p:cNvSpPr txBox="1"/>
          <p:nvPr>
            <p:ph idx="1" type="body"/>
          </p:nvPr>
        </p:nvSpPr>
        <p:spPr>
          <a:xfrm>
            <a:off x="1154954" y="4532844"/>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2" name="Google Shape;212;p16"/>
          <p:cNvSpPr/>
          <p:nvPr>
            <p:ph idx="2" type="pic"/>
          </p:nvPr>
        </p:nvSpPr>
        <p:spPr>
          <a:xfrm>
            <a:off x="1334553"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3" name="Google Shape;213;p16"/>
          <p:cNvSpPr txBox="1"/>
          <p:nvPr>
            <p:ph idx="3" type="body"/>
          </p:nvPr>
        </p:nvSpPr>
        <p:spPr>
          <a:xfrm>
            <a:off x="1154954" y="5109106"/>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4" name="Google Shape;214;p16"/>
          <p:cNvSpPr txBox="1"/>
          <p:nvPr>
            <p:ph idx="4" type="body"/>
          </p:nvPr>
        </p:nvSpPr>
        <p:spPr>
          <a:xfrm>
            <a:off x="4568865" y="4532844"/>
            <a:ext cx="3050438" cy="576263"/>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5" name="Google Shape;215;p16"/>
          <p:cNvSpPr/>
          <p:nvPr>
            <p:ph idx="5" type="pic"/>
          </p:nvPr>
        </p:nvSpPr>
        <p:spPr>
          <a:xfrm>
            <a:off x="4748462" y="2603500"/>
            <a:ext cx="2691243"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6" name="Google Shape;216;p16"/>
          <p:cNvSpPr txBox="1"/>
          <p:nvPr>
            <p:ph idx="6" type="body"/>
          </p:nvPr>
        </p:nvSpPr>
        <p:spPr>
          <a:xfrm>
            <a:off x="4570172" y="5109105"/>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7" name="Google Shape;217;p16"/>
          <p:cNvSpPr txBox="1"/>
          <p:nvPr>
            <p:ph idx="7" type="body"/>
          </p:nvPr>
        </p:nvSpPr>
        <p:spPr>
          <a:xfrm>
            <a:off x="7982775" y="4532845"/>
            <a:ext cx="305109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8" name="Google Shape;218;p16"/>
          <p:cNvSpPr/>
          <p:nvPr>
            <p:ph idx="8" type="pic"/>
          </p:nvPr>
        </p:nvSpPr>
        <p:spPr>
          <a:xfrm>
            <a:off x="8163031"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9" name="Google Shape;219;p16"/>
          <p:cNvSpPr txBox="1"/>
          <p:nvPr>
            <p:ph idx="9" type="body"/>
          </p:nvPr>
        </p:nvSpPr>
        <p:spPr>
          <a:xfrm>
            <a:off x="7982775" y="5109104"/>
            <a:ext cx="3051096"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20" name="Google Shape;220;p16"/>
          <p:cNvCxnSpPr/>
          <p:nvPr/>
        </p:nvCxnSpPr>
        <p:spPr>
          <a:xfrm>
            <a:off x="440583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21" name="Google Shape;221;p16"/>
          <p:cNvCxnSpPr/>
          <p:nvPr/>
        </p:nvCxnSpPr>
        <p:spPr>
          <a:xfrm>
            <a:off x="7797802"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22" name="Google Shape;222;p1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16"/>
          <p:cNvSpPr txBox="1"/>
          <p:nvPr>
            <p:ph idx="11" type="ftr"/>
          </p:nvPr>
        </p:nvSpPr>
        <p:spPr>
          <a:xfrm>
            <a:off x="561111" y="6391838"/>
            <a:ext cx="3644282"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4" name="Google Shape;224;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5" name="Shape 225"/>
        <p:cNvGrpSpPr/>
        <p:nvPr/>
      </p:nvGrpSpPr>
      <p:grpSpPr>
        <a:xfrm>
          <a:off x="0" y="0"/>
          <a:ext cx="0" cy="0"/>
          <a:chOff x="0" y="0"/>
          <a:chExt cx="0" cy="0"/>
        </a:xfrm>
      </p:grpSpPr>
      <p:sp>
        <p:nvSpPr>
          <p:cNvPr id="226" name="Google Shape;226;p17"/>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7" name="Google Shape;227;p17"/>
          <p:cNvSpPr txBox="1"/>
          <p:nvPr>
            <p:ph idx="1" type="body"/>
          </p:nvPr>
        </p:nvSpPr>
        <p:spPr>
          <a:xfrm rot="5400000">
            <a:off x="3859634" y="-101179"/>
            <a:ext cx="3416300" cy="882565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28" name="Google Shape;228;p17"/>
          <p:cNvSpPr txBox="1"/>
          <p:nvPr>
            <p:ph idx="10" type="dt"/>
          </p:nvPr>
        </p:nvSpPr>
        <p:spPr>
          <a:xfrm>
            <a:off x="10695439"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9" name="Google Shape;229;p1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0" name="Google Shape;230;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31" name="Shape 231"/>
        <p:cNvGrpSpPr/>
        <p:nvPr/>
      </p:nvGrpSpPr>
      <p:grpSpPr>
        <a:xfrm>
          <a:off x="0" y="0"/>
          <a:ext cx="0" cy="0"/>
          <a:chOff x="0" y="0"/>
          <a:chExt cx="0" cy="0"/>
        </a:xfrm>
      </p:grpSpPr>
      <p:grpSp>
        <p:nvGrpSpPr>
          <p:cNvPr id="232" name="Google Shape;232;p18"/>
          <p:cNvGrpSpPr/>
          <p:nvPr/>
        </p:nvGrpSpPr>
        <p:grpSpPr>
          <a:xfrm>
            <a:off x="0" y="0"/>
            <a:ext cx="12192000" cy="6858000"/>
            <a:chOff x="0" y="0"/>
            <a:chExt cx="12192000" cy="6858000"/>
          </a:xfrm>
        </p:grpSpPr>
        <p:sp>
          <p:nvSpPr>
            <p:cNvPr id="233" name="Google Shape;233;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8"/>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8"/>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42" name="Google Shape;242;p1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43" name="Google Shape;243;p18"/>
          <p:cNvSpPr txBox="1"/>
          <p:nvPr>
            <p:ph type="title"/>
          </p:nvPr>
        </p:nvSpPr>
        <p:spPr>
          <a:xfrm rot="5400000">
            <a:off x="6915923" y="2947780"/>
            <a:ext cx="4748590" cy="140996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4" name="Google Shape;244;p18"/>
          <p:cNvSpPr txBox="1"/>
          <p:nvPr>
            <p:ph idx="1" type="body"/>
          </p:nvPr>
        </p:nvSpPr>
        <p:spPr>
          <a:xfrm rot="5400000">
            <a:off x="1908672" y="524749"/>
            <a:ext cx="4748590" cy="625602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45" name="Google Shape;245;p18"/>
          <p:cNvSpPr txBox="1"/>
          <p:nvPr>
            <p:ph idx="10" type="dt"/>
          </p:nvPr>
        </p:nvSpPr>
        <p:spPr>
          <a:xfrm>
            <a:off x="10653104" y="6391838"/>
            <a:ext cx="992135"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6" name="Google Shape;246;p1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7" name="Google Shape;247;p1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6" name="Shape 36"/>
        <p:cNvGrpSpPr/>
        <p:nvPr/>
      </p:nvGrpSpPr>
      <p:grpSpPr>
        <a:xfrm>
          <a:off x="0" y="0"/>
          <a:ext cx="0" cy="0"/>
          <a:chOff x="0" y="0"/>
          <a:chExt cx="0" cy="0"/>
        </a:xfrm>
      </p:grpSpPr>
      <p:sp>
        <p:nvSpPr>
          <p:cNvPr id="37" name="Google Shape;37;p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39" name="Google Shape;39;p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42" name="Shape 42"/>
        <p:cNvGrpSpPr/>
        <p:nvPr/>
      </p:nvGrpSpPr>
      <p:grpSpPr>
        <a:xfrm>
          <a:off x="0" y="0"/>
          <a:ext cx="0" cy="0"/>
          <a:chOff x="0" y="0"/>
          <a:chExt cx="0" cy="0"/>
        </a:xfrm>
      </p:grpSpPr>
      <p:grpSp>
        <p:nvGrpSpPr>
          <p:cNvPr id="43" name="Google Shape;43;p4"/>
          <p:cNvGrpSpPr/>
          <p:nvPr/>
        </p:nvGrpSpPr>
        <p:grpSpPr>
          <a:xfrm>
            <a:off x="0" y="0"/>
            <a:ext cx="12192000" cy="6858000"/>
            <a:chOff x="0" y="0"/>
            <a:chExt cx="12192000" cy="6858000"/>
          </a:xfrm>
        </p:grpSpPr>
        <p:sp>
          <p:nvSpPr>
            <p:cNvPr id="44" name="Google Shape;44;p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52" name="Google Shape;52;p4"/>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4" name="Google Shape;54;p4"/>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4"/>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56" name="Google Shape;56;p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0" name="Shape 60"/>
        <p:cNvGrpSpPr/>
        <p:nvPr/>
      </p:nvGrpSpPr>
      <p:grpSpPr>
        <a:xfrm>
          <a:off x="0" y="0"/>
          <a:ext cx="0" cy="0"/>
          <a:chOff x="0" y="0"/>
          <a:chExt cx="0" cy="0"/>
        </a:xfrm>
      </p:grpSpPr>
      <p:sp>
        <p:nvSpPr>
          <p:cNvPr id="61" name="Google Shape;61;p5"/>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5"/>
          <p:cNvSpPr txBox="1"/>
          <p:nvPr>
            <p:ph idx="1" type="body"/>
          </p:nvPr>
        </p:nvSpPr>
        <p:spPr>
          <a:xfrm>
            <a:off x="1154954" y="2603500"/>
            <a:ext cx="4825158" cy="341630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3" name="Google Shape;63;p5"/>
          <p:cNvSpPr txBox="1"/>
          <p:nvPr>
            <p:ph idx="2" type="body"/>
          </p:nvPr>
        </p:nvSpPr>
        <p:spPr>
          <a:xfrm>
            <a:off x="6208712" y="2603500"/>
            <a:ext cx="48251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4" name="Google Shape;64;p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7" name="Shape 67"/>
        <p:cNvGrpSpPr/>
        <p:nvPr/>
      </p:nvGrpSpPr>
      <p:grpSpPr>
        <a:xfrm>
          <a:off x="0" y="0"/>
          <a:ext cx="0" cy="0"/>
          <a:chOff x="0" y="0"/>
          <a:chExt cx="0" cy="0"/>
        </a:xfrm>
      </p:grpSpPr>
      <p:sp>
        <p:nvSpPr>
          <p:cNvPr id="68" name="Google Shape;68;p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6"/>
          <p:cNvSpPr txBox="1"/>
          <p:nvPr>
            <p:ph idx="1" type="body"/>
          </p:nvPr>
        </p:nvSpPr>
        <p:spPr>
          <a:xfrm>
            <a:off x="1154954" y="2603500"/>
            <a:ext cx="4825157"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70" name="Google Shape;70;p6"/>
          <p:cNvSpPr txBox="1"/>
          <p:nvPr>
            <p:ph idx="2" type="body"/>
          </p:nvPr>
        </p:nvSpPr>
        <p:spPr>
          <a:xfrm>
            <a:off x="1154954" y="3179762"/>
            <a:ext cx="4825158"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71" name="Google Shape;71;p6"/>
          <p:cNvSpPr txBox="1"/>
          <p:nvPr>
            <p:ph idx="3" type="body"/>
          </p:nvPr>
        </p:nvSpPr>
        <p:spPr>
          <a:xfrm>
            <a:off x="6208712" y="2603500"/>
            <a:ext cx="482515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72" name="Google Shape;72;p6"/>
          <p:cNvSpPr txBox="1"/>
          <p:nvPr>
            <p:ph idx="4" type="body"/>
          </p:nvPr>
        </p:nvSpPr>
        <p:spPr>
          <a:xfrm>
            <a:off x="6208712" y="3179762"/>
            <a:ext cx="4825159"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73" name="Google Shape;73;p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7"/>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81" name="Shape 81"/>
        <p:cNvGrpSpPr/>
        <p:nvPr/>
      </p:nvGrpSpPr>
      <p:grpSpPr>
        <a:xfrm>
          <a:off x="0" y="0"/>
          <a:ext cx="0" cy="0"/>
          <a:chOff x="0" y="0"/>
          <a:chExt cx="0" cy="0"/>
        </a:xfrm>
      </p:grpSpPr>
      <p:sp>
        <p:nvSpPr>
          <p:cNvPr id="82" name="Google Shape;82;p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86" name="Shape 86"/>
        <p:cNvGrpSpPr/>
        <p:nvPr/>
      </p:nvGrpSpPr>
      <p:grpSpPr>
        <a:xfrm>
          <a:off x="0" y="0"/>
          <a:ext cx="0" cy="0"/>
          <a:chOff x="0" y="0"/>
          <a:chExt cx="0" cy="0"/>
        </a:xfrm>
      </p:grpSpPr>
      <p:grpSp>
        <p:nvGrpSpPr>
          <p:cNvPr id="87" name="Google Shape;87;p9"/>
          <p:cNvGrpSpPr/>
          <p:nvPr/>
        </p:nvGrpSpPr>
        <p:grpSpPr>
          <a:xfrm>
            <a:off x="0" y="0"/>
            <a:ext cx="12192000" cy="6858000"/>
            <a:chOff x="0" y="0"/>
            <a:chExt cx="12192000" cy="6858000"/>
          </a:xfrm>
        </p:grpSpPr>
        <p:sp>
          <p:nvSpPr>
            <p:cNvPr id="88" name="Google Shape;88;p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9"/>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9"/>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9"/>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97" name="Google Shape;97;p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8" name="Google Shape;98;p9"/>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9"/>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00" name="Google Shape;100;p9"/>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1" name="Google Shape;101;p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05" name="Shape 105"/>
        <p:cNvGrpSpPr/>
        <p:nvPr/>
      </p:nvGrpSpPr>
      <p:grpSpPr>
        <a:xfrm>
          <a:off x="0" y="0"/>
          <a:ext cx="0" cy="0"/>
          <a:chOff x="0" y="0"/>
          <a:chExt cx="0" cy="0"/>
        </a:xfrm>
      </p:grpSpPr>
      <p:grpSp>
        <p:nvGrpSpPr>
          <p:cNvPr id="106" name="Google Shape;106;p10"/>
          <p:cNvGrpSpPr/>
          <p:nvPr/>
        </p:nvGrpSpPr>
        <p:grpSpPr>
          <a:xfrm>
            <a:off x="0" y="0"/>
            <a:ext cx="12192000" cy="6858000"/>
            <a:chOff x="0" y="0"/>
            <a:chExt cx="12192000" cy="6858000"/>
          </a:xfrm>
        </p:grpSpPr>
        <p:sp>
          <p:nvSpPr>
            <p:cNvPr id="107" name="Google Shape;107;p1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0"/>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0"/>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6" name="Google Shape;116;p1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7" name="Google Shape;117;p10"/>
          <p:cNvSpPr txBox="1"/>
          <p:nvPr>
            <p:ph type="title"/>
          </p:nvPr>
        </p:nvSpPr>
        <p:spPr>
          <a:xfrm>
            <a:off x="1154955" y="1693333"/>
            <a:ext cx="3865134" cy="173566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10"/>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19" name="Google Shape;119;p10"/>
          <p:cNvSpPr txBox="1"/>
          <p:nvPr>
            <p:ph idx="1" type="body"/>
          </p:nvPr>
        </p:nvSpPr>
        <p:spPr>
          <a:xfrm>
            <a:off x="1154954" y="3657600"/>
            <a:ext cx="3859212"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0" name="Google Shape;120;p1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1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1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9.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1"/>
          <p:cNvGrpSpPr/>
          <p:nvPr/>
        </p:nvGrpSpPr>
        <p:grpSpPr>
          <a:xfrm>
            <a:off x="0" y="0"/>
            <a:ext cx="12192000" cy="6858000"/>
            <a:chOff x="0" y="0"/>
            <a:chExt cx="12192000" cy="6858000"/>
          </a:xfrm>
        </p:grpSpPr>
        <p:sp>
          <p:nvSpPr>
            <p:cNvPr id="11" name="Google Shape;11;p1"/>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9" name="Google Shape;19;p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0" name="Google Shape;20;p1"/>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21" name="Google Shape;21;p1"/>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22" name="Google Shape;22;p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3" name="Google Shape;23;p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4" name="Google Shape;24;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19"/>
          <p:cNvSpPr txBox="1"/>
          <p:nvPr>
            <p:ph type="ctrTitle"/>
          </p:nvPr>
        </p:nvSpPr>
        <p:spPr>
          <a:xfrm>
            <a:off x="1657300" y="3361421"/>
            <a:ext cx="8825658" cy="2677648"/>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chemeClr val="lt2"/>
              </a:buClr>
              <a:buSzPts val="5400"/>
              <a:buFont typeface="Times New Roman"/>
              <a:buNone/>
            </a:pPr>
            <a:r>
              <a:rPr b="1" lang="en-IN">
                <a:latin typeface="Times New Roman"/>
                <a:ea typeface="Times New Roman"/>
                <a:cs typeface="Times New Roman"/>
                <a:sym typeface="Times New Roman"/>
              </a:rPr>
              <a:t>Mid-Term Evaluation</a:t>
            </a:r>
            <a:br>
              <a:rPr lang="en-IN">
                <a:latin typeface="Times New Roman"/>
                <a:ea typeface="Times New Roman"/>
                <a:cs typeface="Times New Roman"/>
                <a:sym typeface="Times New Roman"/>
              </a:rPr>
            </a:br>
            <a:r>
              <a:rPr b="1" lang="en-IN">
                <a:latin typeface="Times New Roman"/>
                <a:ea typeface="Times New Roman"/>
                <a:cs typeface="Times New Roman"/>
                <a:sym typeface="Times New Roman"/>
              </a:rPr>
              <a:t>&lt;Title of Mini Project&gt;</a:t>
            </a:r>
            <a:br>
              <a:rPr b="1" lang="en-IN">
                <a:latin typeface="Times New Roman"/>
                <a:ea typeface="Times New Roman"/>
                <a:cs typeface="Times New Roman"/>
                <a:sym typeface="Times New Roman"/>
              </a:rPr>
            </a:br>
            <a:br>
              <a:rPr b="1" lang="en-IN">
                <a:latin typeface="Times New Roman"/>
                <a:ea typeface="Times New Roman"/>
                <a:cs typeface="Times New Roman"/>
                <a:sym typeface="Times New Roman"/>
              </a:rPr>
            </a:br>
            <a:br>
              <a:rPr b="1" lang="en-IN">
                <a:latin typeface="Times New Roman"/>
                <a:ea typeface="Times New Roman"/>
                <a:cs typeface="Times New Roman"/>
                <a:sym typeface="Times New Roman"/>
              </a:rPr>
            </a:br>
            <a:br>
              <a:rPr b="1" lang="en-IN">
                <a:latin typeface="Times New Roman"/>
                <a:ea typeface="Times New Roman"/>
                <a:cs typeface="Times New Roman"/>
                <a:sym typeface="Times New Roman"/>
              </a:rPr>
            </a:br>
            <a:br>
              <a:rPr b="1" lang="en-IN">
                <a:latin typeface="Times New Roman"/>
                <a:ea typeface="Times New Roman"/>
                <a:cs typeface="Times New Roman"/>
                <a:sym typeface="Times New Roman"/>
              </a:rPr>
            </a:br>
            <a:r>
              <a:rPr b="1" lang="en-IN" sz="3600">
                <a:latin typeface="Times New Roman"/>
                <a:ea typeface="Times New Roman"/>
                <a:cs typeface="Times New Roman"/>
                <a:sym typeface="Times New Roman"/>
              </a:rPr>
              <a:t>SMS Spam Detector</a:t>
            </a:r>
            <a:br>
              <a:rPr b="1" lang="en-IN" sz="3600">
                <a:latin typeface="Times New Roman"/>
                <a:ea typeface="Times New Roman"/>
                <a:cs typeface="Times New Roman"/>
                <a:sym typeface="Times New Roman"/>
              </a:rPr>
            </a:br>
            <a:r>
              <a:rPr b="1" lang="en-IN" sz="2000">
                <a:latin typeface="Times New Roman"/>
                <a:ea typeface="Times New Roman"/>
                <a:cs typeface="Times New Roman"/>
                <a:sym typeface="Times New Roman"/>
              </a:rPr>
              <a:t>Raj Jaiswal  57</a:t>
            </a:r>
            <a:br>
              <a:rPr b="1" lang="en-IN" sz="2000">
                <a:latin typeface="Times New Roman"/>
                <a:ea typeface="Times New Roman"/>
                <a:cs typeface="Times New Roman"/>
                <a:sym typeface="Times New Roman"/>
              </a:rPr>
            </a:br>
            <a:r>
              <a:rPr b="1" lang="en-IN" sz="2000">
                <a:latin typeface="Times New Roman"/>
                <a:ea typeface="Times New Roman"/>
                <a:cs typeface="Times New Roman"/>
                <a:sym typeface="Times New Roman"/>
              </a:rPr>
              <a:t>Ashish Yadav  58</a:t>
            </a:r>
            <a:br>
              <a:rPr lang="en-IN" sz="2000">
                <a:latin typeface="Times New Roman"/>
                <a:ea typeface="Times New Roman"/>
                <a:cs typeface="Times New Roman"/>
                <a:sym typeface="Times New Roman"/>
              </a:rPr>
            </a:br>
            <a:r>
              <a:rPr b="1" lang="en-IN" sz="2000">
                <a:latin typeface="Times New Roman"/>
                <a:ea typeface="Times New Roman"/>
                <a:cs typeface="Times New Roman"/>
                <a:sym typeface="Times New Roman"/>
              </a:rPr>
              <a:t>Allan Rodrigues  59</a:t>
            </a:r>
            <a:endParaRPr b="1" sz="2000">
              <a:latin typeface="Times New Roman"/>
              <a:ea typeface="Times New Roman"/>
              <a:cs typeface="Times New Roman"/>
              <a:sym typeface="Times New Roman"/>
            </a:endParaRPr>
          </a:p>
          <a:p>
            <a:pPr indent="0" lvl="0" marL="0" rtl="0" algn="ctr">
              <a:spcBef>
                <a:spcPts val="0"/>
              </a:spcBef>
              <a:spcAft>
                <a:spcPts val="0"/>
              </a:spcAft>
              <a:buClr>
                <a:schemeClr val="lt2"/>
              </a:buClr>
              <a:buSzPts val="5400"/>
              <a:buFont typeface="Times New Roman"/>
              <a:buNone/>
            </a:pPr>
            <a:r>
              <a:rPr b="1" lang="en-IN" sz="2000">
                <a:latin typeface="Times New Roman"/>
                <a:ea typeface="Times New Roman"/>
                <a:cs typeface="Times New Roman"/>
                <a:sym typeface="Times New Roman"/>
              </a:rPr>
              <a:t>Jonathan Sardinha </a:t>
            </a:r>
            <a:r>
              <a:rPr lang="en-IN" sz="2000">
                <a:latin typeface="Times New Roman"/>
                <a:ea typeface="Times New Roman"/>
                <a:cs typeface="Times New Roman"/>
                <a:sym typeface="Times New Roman"/>
              </a:rPr>
              <a:t> </a:t>
            </a:r>
            <a:r>
              <a:rPr b="1" lang="en-IN" sz="2000">
                <a:latin typeface="Times New Roman"/>
                <a:ea typeface="Times New Roman"/>
                <a:cs typeface="Times New Roman"/>
                <a:sym typeface="Times New Roman"/>
              </a:rPr>
              <a:t>60</a:t>
            </a:r>
            <a:br>
              <a:rPr lang="en-IN" sz="2000">
                <a:latin typeface="Times New Roman"/>
                <a:ea typeface="Times New Roman"/>
                <a:cs typeface="Times New Roman"/>
                <a:sym typeface="Times New Roman"/>
              </a:rPr>
            </a:br>
            <a:br>
              <a:rPr lang="en-IN">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
        <p:nvSpPr>
          <p:cNvPr id="254" name="Google Shape;254;p19"/>
          <p:cNvSpPr txBox="1"/>
          <p:nvPr>
            <p:ph idx="1" type="subTitle"/>
          </p:nvPr>
        </p:nvSpPr>
        <p:spPr>
          <a:xfrm>
            <a:off x="1657300" y="4700245"/>
            <a:ext cx="8825658" cy="861420"/>
          </a:xfrm>
          <a:prstGeom prst="rect">
            <a:avLst/>
          </a:prstGeom>
          <a:noFill/>
          <a:ln>
            <a:noFill/>
          </a:ln>
        </p:spPr>
        <p:txBody>
          <a:bodyPr anchorCtr="0" anchor="t" bIns="45700" lIns="91425" spcFirstLastPara="1" rIns="91425" wrap="square" tIns="45700">
            <a:normAutofit fontScale="55000" lnSpcReduction="20000"/>
          </a:bodyPr>
          <a:lstStyle/>
          <a:p>
            <a:pPr indent="0" lvl="0" marL="0" rtl="0" algn="ctr">
              <a:spcBef>
                <a:spcPts val="0"/>
              </a:spcBef>
              <a:spcAft>
                <a:spcPts val="0"/>
              </a:spcAft>
              <a:buSzPct val="79999"/>
              <a:buNone/>
            </a:pPr>
            <a:r>
              <a:rPr b="1" lang="en-IN" sz="2600">
                <a:latin typeface="Times New Roman"/>
                <a:ea typeface="Times New Roman"/>
                <a:cs typeface="Times New Roman"/>
                <a:sym typeface="Times New Roman"/>
              </a:rPr>
              <a:t>GUIDE </a:t>
            </a:r>
            <a:endParaRPr/>
          </a:p>
          <a:p>
            <a:pPr indent="0" lvl="0" marL="0" rtl="0" algn="ctr">
              <a:spcBef>
                <a:spcPts val="1000"/>
              </a:spcBef>
              <a:spcAft>
                <a:spcPts val="0"/>
              </a:spcAft>
              <a:buSzPct val="54923"/>
              <a:buNone/>
            </a:pPr>
            <a:r>
              <a:rPr b="1" lang="en-IN" sz="2621">
                <a:latin typeface="Times New Roman"/>
                <a:ea typeface="Times New Roman"/>
                <a:cs typeface="Times New Roman"/>
                <a:sym typeface="Times New Roman"/>
              </a:rPr>
              <a:t>Dr Minal Lopes</a:t>
            </a:r>
            <a:endParaRPr sz="2621"/>
          </a:p>
          <a:p>
            <a:pPr indent="0" lvl="0" marL="0" rtl="0" algn="ctr">
              <a:spcBef>
                <a:spcPts val="1000"/>
              </a:spcBef>
              <a:spcAft>
                <a:spcPts val="0"/>
              </a:spcAft>
              <a:buSzPct val="79999"/>
              <a:buNone/>
            </a:pPr>
            <a:r>
              <a:t/>
            </a:r>
            <a:endParaRPr b="1">
              <a:latin typeface="Times New Roman"/>
              <a:ea typeface="Times New Roman"/>
              <a:cs typeface="Times New Roman"/>
              <a:sym typeface="Times New Roman"/>
            </a:endParaRPr>
          </a:p>
        </p:txBody>
      </p:sp>
      <p:pic>
        <p:nvPicPr>
          <p:cNvPr descr="https://lh5.googleusercontent.com/CI07K-AkYZFVadiwYjeWg2gbycVxJpHJ3yQbvbluVjMGffFKOL3OXqhrodo8DIv6KLOSo-6P401kRjEcmfqYvyVwDDqFXwE9SZCTo6FKg1uB6SWL2iLWkLgHGaUtJzOYT_C4yqS_wFX9nrQSL5I" id="255" name="Google Shape;255;p19"/>
          <p:cNvPicPr preferRelativeResize="0"/>
          <p:nvPr/>
        </p:nvPicPr>
        <p:blipFill rotWithShape="1">
          <a:blip r:embed="rId3">
            <a:alphaModFix/>
          </a:blip>
          <a:srcRect b="0" l="0" r="0" t="0"/>
          <a:stretch/>
        </p:blipFill>
        <p:spPr>
          <a:xfrm>
            <a:off x="779518" y="742278"/>
            <a:ext cx="1148918" cy="1199310"/>
          </a:xfrm>
          <a:prstGeom prst="rect">
            <a:avLst/>
          </a:prstGeom>
          <a:noFill/>
          <a:ln>
            <a:noFill/>
          </a:ln>
        </p:spPr>
      </p:pic>
      <p:sp>
        <p:nvSpPr>
          <p:cNvPr id="256" name="Google Shape;256;p19"/>
          <p:cNvSpPr/>
          <p:nvPr/>
        </p:nvSpPr>
        <p:spPr>
          <a:xfrm>
            <a:off x="1928436" y="581333"/>
            <a:ext cx="8283387" cy="2062103"/>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3200" u="none" cap="none" strike="noStrike">
                <a:solidFill>
                  <a:schemeClr val="lt1"/>
                </a:solidFill>
                <a:latin typeface="Times New Roman"/>
                <a:ea typeface="Times New Roman"/>
                <a:cs typeface="Times New Roman"/>
                <a:sym typeface="Times New Roman"/>
              </a:rPr>
              <a:t>St. Francis Institute of Technology</a:t>
            </a:r>
            <a:endParaRPr b="0" i="0" sz="1800" u="none" cap="none" strike="noStrike">
              <a:solidFill>
                <a:schemeClr val="lt1"/>
              </a:solidFill>
              <a:latin typeface="Century Gothic"/>
              <a:ea typeface="Century Gothic"/>
              <a:cs typeface="Century Gothic"/>
              <a:sym typeface="Century Gothic"/>
            </a:endParaRPr>
          </a:p>
          <a:p>
            <a:pPr indent="0" lvl="0" marL="0" marR="0" rtl="0" algn="ctr">
              <a:spcBef>
                <a:spcPts val="0"/>
              </a:spcBef>
              <a:spcAft>
                <a:spcPts val="0"/>
              </a:spcAft>
              <a:buNone/>
            </a:pPr>
            <a:r>
              <a:rPr b="0" i="0" lang="en-IN" sz="2400" u="none" cap="none" strike="noStrike">
                <a:solidFill>
                  <a:schemeClr val="lt1"/>
                </a:solidFill>
                <a:latin typeface="Times New Roman"/>
                <a:ea typeface="Times New Roman"/>
                <a:cs typeface="Times New Roman"/>
                <a:sym typeface="Times New Roman"/>
              </a:rPr>
              <a:t>Department of Information Technology</a:t>
            </a:r>
            <a:endParaRPr b="0" i="0" sz="1800" u="none" cap="none" strike="noStrike">
              <a:solidFill>
                <a:schemeClr val="lt1"/>
              </a:solidFill>
              <a:latin typeface="Century Gothic"/>
              <a:ea typeface="Century Gothic"/>
              <a:cs typeface="Century Gothic"/>
              <a:sym typeface="Century Gothic"/>
            </a:endParaRPr>
          </a:p>
          <a:p>
            <a:pPr indent="0" lvl="0" marL="0" marR="0" rtl="0" algn="ctr">
              <a:spcBef>
                <a:spcPts val="0"/>
              </a:spcBef>
              <a:spcAft>
                <a:spcPts val="0"/>
              </a:spcAft>
              <a:buNone/>
            </a:pPr>
            <a:r>
              <a:rPr b="0" i="0" lang="en-IN" sz="1800" u="none" cap="none" strike="noStrike">
                <a:solidFill>
                  <a:schemeClr val="lt1"/>
                </a:solidFill>
                <a:latin typeface="Times New Roman"/>
                <a:ea typeface="Times New Roman"/>
                <a:cs typeface="Times New Roman"/>
                <a:sym typeface="Times New Roman"/>
              </a:rPr>
              <a:t>Mini Project – 2B Web Based on ML (ITM 601)</a:t>
            </a:r>
            <a:endParaRPr/>
          </a:p>
          <a:p>
            <a:pPr indent="0" lvl="0" marL="0" marR="0" rtl="0" algn="ctr">
              <a:spcBef>
                <a:spcPts val="0"/>
              </a:spcBef>
              <a:spcAft>
                <a:spcPts val="0"/>
              </a:spcAft>
              <a:buNone/>
            </a:pPr>
            <a:r>
              <a:rPr b="1" i="0" lang="en-IN" sz="1800" u="none" cap="none" strike="noStrike">
                <a:solidFill>
                  <a:schemeClr val="lt1"/>
                </a:solidFill>
                <a:latin typeface="Times New Roman"/>
                <a:ea typeface="Times New Roman"/>
                <a:cs typeface="Times New Roman"/>
                <a:sym typeface="Times New Roman"/>
              </a:rPr>
              <a:t>Mid-Term Evaluation</a:t>
            </a:r>
            <a:endParaRPr b="0" i="0" sz="1800" u="none" cap="none" strike="noStrike">
              <a:solidFill>
                <a:schemeClr val="lt1"/>
              </a:solidFill>
              <a:latin typeface="Century Gothic"/>
              <a:ea typeface="Century Gothic"/>
              <a:cs typeface="Century Gothic"/>
              <a:sym typeface="Century Gothic"/>
            </a:endParaRPr>
          </a:p>
          <a:p>
            <a:pPr indent="0" lvl="0" marL="0" marR="0" rtl="0" algn="l">
              <a:spcBef>
                <a:spcPts val="0"/>
              </a:spcBef>
              <a:spcAft>
                <a:spcPts val="0"/>
              </a:spcAft>
              <a:buNone/>
            </a:pPr>
            <a:br>
              <a:rPr b="0" i="0" lang="en-IN" sz="1800" u="none" cap="none" strike="noStrike">
                <a:solidFill>
                  <a:schemeClr val="lt1"/>
                </a:solidFill>
                <a:latin typeface="Century Gothic"/>
                <a:ea typeface="Century Gothic"/>
                <a:cs typeface="Century Gothic"/>
                <a:sym typeface="Century Gothic"/>
              </a:rPr>
            </a:br>
            <a:endParaRPr sz="1800">
              <a:solidFill>
                <a:schemeClr val="lt1"/>
              </a:solidFill>
              <a:latin typeface="Century Gothic"/>
              <a:ea typeface="Century Gothic"/>
              <a:cs typeface="Century Gothic"/>
              <a:sym typeface="Century Gothic"/>
            </a:endParaRPr>
          </a:p>
        </p:txBody>
      </p:sp>
      <p:sp>
        <p:nvSpPr>
          <p:cNvPr id="257" name="Google Shape;257;p19"/>
          <p:cNvSpPr txBox="1"/>
          <p:nvPr>
            <p:ph idx="10" type="dt"/>
          </p:nvPr>
        </p:nvSpPr>
        <p:spPr>
          <a:xfrm rot="5400000">
            <a:off x="10158984" y="1792224"/>
            <a:ext cx="990599" cy="304799"/>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IN"/>
              <a:t>2/18/2022</a:t>
            </a:r>
            <a:endParaRPr/>
          </a:p>
        </p:txBody>
      </p:sp>
      <p:sp>
        <p:nvSpPr>
          <p:cNvPr id="258" name="Google Shape;258;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8"/>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Methodology</a:t>
            </a:r>
            <a:endParaRPr>
              <a:latin typeface="Times New Roman"/>
              <a:ea typeface="Times New Roman"/>
              <a:cs typeface="Times New Roman"/>
              <a:sym typeface="Times New Roman"/>
            </a:endParaRPr>
          </a:p>
        </p:txBody>
      </p:sp>
      <p:sp>
        <p:nvSpPr>
          <p:cNvPr id="329" name="Google Shape;329;p28"/>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pic>
        <p:nvPicPr>
          <p:cNvPr id="330" name="Google Shape;330;p28"/>
          <p:cNvPicPr preferRelativeResize="0"/>
          <p:nvPr/>
        </p:nvPicPr>
        <p:blipFill>
          <a:blip r:embed="rId3">
            <a:alphaModFix/>
          </a:blip>
          <a:stretch>
            <a:fillRect/>
          </a:stretch>
        </p:blipFill>
        <p:spPr>
          <a:xfrm>
            <a:off x="1154950" y="2540000"/>
            <a:ext cx="9024600" cy="3927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9"/>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Implementation</a:t>
            </a:r>
            <a:endParaRPr>
              <a:latin typeface="Times New Roman"/>
              <a:ea typeface="Times New Roman"/>
              <a:cs typeface="Times New Roman"/>
              <a:sym typeface="Times New Roman"/>
            </a:endParaRPr>
          </a:p>
        </p:txBody>
      </p:sp>
      <p:sp>
        <p:nvSpPr>
          <p:cNvPr id="337" name="Google Shape;337;p29"/>
          <p:cNvSpPr txBox="1"/>
          <p:nvPr>
            <p:ph idx="1" type="body"/>
          </p:nvPr>
        </p:nvSpPr>
        <p:spPr>
          <a:xfrm>
            <a:off x="1154950" y="2603500"/>
            <a:ext cx="8825700" cy="4254600"/>
          </a:xfrm>
          <a:prstGeom prst="rect">
            <a:avLst/>
          </a:prstGeom>
        </p:spPr>
        <p:txBody>
          <a:bodyPr anchorCtr="0" anchor="t" bIns="45700" lIns="91425" spcFirstLastPara="1" rIns="91425" wrap="square" tIns="45700">
            <a:normAutofit fontScale="92500" lnSpcReduction="10000"/>
          </a:bodyPr>
          <a:lstStyle/>
          <a:p>
            <a:pPr indent="0" lvl="0" marL="0" rtl="0" algn="l">
              <a:spcBef>
                <a:spcPts val="1000"/>
              </a:spcBef>
              <a:spcAft>
                <a:spcPts val="0"/>
              </a:spcAft>
              <a:buNone/>
            </a:pPr>
            <a:r>
              <a:rPr lang="en-IN" sz="2400">
                <a:solidFill>
                  <a:schemeClr val="dk1"/>
                </a:solidFill>
                <a:latin typeface="Times New Roman"/>
                <a:ea typeface="Times New Roman"/>
                <a:cs typeface="Times New Roman"/>
                <a:sym typeface="Times New Roman"/>
              </a:rPr>
              <a:t>Dependencies-</a:t>
            </a:r>
            <a:endParaRPr sz="2400">
              <a:solidFill>
                <a:schemeClr val="dk1"/>
              </a:solidFill>
              <a:latin typeface="Times New Roman"/>
              <a:ea typeface="Times New Roman"/>
              <a:cs typeface="Times New Roman"/>
              <a:sym typeface="Times New Roman"/>
            </a:endParaRPr>
          </a:p>
          <a:p>
            <a:pPr indent="-369570" lvl="0" marL="457200" rtl="0" algn="just">
              <a:spcBef>
                <a:spcPts val="1000"/>
              </a:spcBef>
              <a:spcAft>
                <a:spcPts val="0"/>
              </a:spcAft>
              <a:buClr>
                <a:schemeClr val="dk1"/>
              </a:buClr>
              <a:buSzPct val="100000"/>
              <a:buFont typeface="Times New Roman"/>
              <a:buChar char="●"/>
            </a:pPr>
            <a:r>
              <a:rPr lang="en-IN" sz="2400">
                <a:solidFill>
                  <a:schemeClr val="dk1"/>
                </a:solidFill>
                <a:latin typeface="Times New Roman"/>
                <a:ea typeface="Times New Roman"/>
                <a:cs typeface="Times New Roman"/>
                <a:sym typeface="Times New Roman"/>
              </a:rPr>
              <a:t>pandas==1.3.2</a:t>
            </a:r>
            <a:endParaRPr sz="2400">
              <a:solidFill>
                <a:schemeClr val="dk1"/>
              </a:solidFill>
              <a:latin typeface="Times New Roman"/>
              <a:ea typeface="Times New Roman"/>
              <a:cs typeface="Times New Roman"/>
              <a:sym typeface="Times New Roman"/>
            </a:endParaRPr>
          </a:p>
          <a:p>
            <a:pPr indent="-369570" lvl="0" marL="457200" rtl="0" algn="just">
              <a:spcBef>
                <a:spcPts val="0"/>
              </a:spcBef>
              <a:spcAft>
                <a:spcPts val="0"/>
              </a:spcAft>
              <a:buClr>
                <a:schemeClr val="dk1"/>
              </a:buClr>
              <a:buSzPct val="100000"/>
              <a:buFont typeface="Times New Roman"/>
              <a:buChar char="●"/>
            </a:pPr>
            <a:r>
              <a:rPr lang="en-IN" sz="2400">
                <a:solidFill>
                  <a:schemeClr val="dk1"/>
                </a:solidFill>
                <a:latin typeface="Times New Roman"/>
                <a:ea typeface="Times New Roman"/>
                <a:cs typeface="Times New Roman"/>
                <a:sym typeface="Times New Roman"/>
              </a:rPr>
              <a:t>scikit-learn==0.24.2</a:t>
            </a:r>
            <a:endParaRPr sz="2400">
              <a:solidFill>
                <a:schemeClr val="dk1"/>
              </a:solidFill>
              <a:latin typeface="Times New Roman"/>
              <a:ea typeface="Times New Roman"/>
              <a:cs typeface="Times New Roman"/>
              <a:sym typeface="Times New Roman"/>
            </a:endParaRPr>
          </a:p>
          <a:p>
            <a:pPr indent="-369570" lvl="0" marL="457200" rtl="0" algn="just">
              <a:spcBef>
                <a:spcPts val="0"/>
              </a:spcBef>
              <a:spcAft>
                <a:spcPts val="0"/>
              </a:spcAft>
              <a:buClr>
                <a:schemeClr val="dk1"/>
              </a:buClr>
              <a:buSzPct val="100000"/>
              <a:buFont typeface="Times New Roman"/>
              <a:buChar char="●"/>
            </a:pPr>
            <a:r>
              <a:rPr lang="en-IN" sz="2400">
                <a:solidFill>
                  <a:schemeClr val="dk1"/>
                </a:solidFill>
                <a:latin typeface="Times New Roman"/>
                <a:ea typeface="Times New Roman"/>
                <a:cs typeface="Times New Roman"/>
                <a:sym typeface="Times New Roman"/>
              </a:rPr>
              <a:t>scipy==1.7.1</a:t>
            </a:r>
            <a:endParaRPr sz="2400">
              <a:solidFill>
                <a:schemeClr val="dk1"/>
              </a:solidFill>
              <a:latin typeface="Times New Roman"/>
              <a:ea typeface="Times New Roman"/>
              <a:cs typeface="Times New Roman"/>
              <a:sym typeface="Times New Roman"/>
            </a:endParaRPr>
          </a:p>
          <a:p>
            <a:pPr indent="-369570" lvl="0" marL="457200" rtl="0" algn="just">
              <a:spcBef>
                <a:spcPts val="0"/>
              </a:spcBef>
              <a:spcAft>
                <a:spcPts val="0"/>
              </a:spcAft>
              <a:buClr>
                <a:schemeClr val="dk1"/>
              </a:buClr>
              <a:buSzPct val="100000"/>
              <a:buFont typeface="Times New Roman"/>
              <a:buChar char="●"/>
            </a:pPr>
            <a:r>
              <a:rPr lang="en-IN" sz="2400">
                <a:solidFill>
                  <a:schemeClr val="dk1"/>
                </a:solidFill>
                <a:latin typeface="Times New Roman"/>
                <a:ea typeface="Times New Roman"/>
                <a:cs typeface="Times New Roman"/>
                <a:sym typeface="Times New Roman"/>
              </a:rPr>
              <a:t>Seaborn==0.11.2</a:t>
            </a:r>
            <a:endParaRPr sz="2400">
              <a:solidFill>
                <a:schemeClr val="dk1"/>
              </a:solidFill>
              <a:latin typeface="Times New Roman"/>
              <a:ea typeface="Times New Roman"/>
              <a:cs typeface="Times New Roman"/>
              <a:sym typeface="Times New Roman"/>
            </a:endParaRPr>
          </a:p>
          <a:p>
            <a:pPr indent="0" lvl="0" marL="0" rtl="0" algn="just">
              <a:spcBef>
                <a:spcPts val="1000"/>
              </a:spcBef>
              <a:spcAft>
                <a:spcPts val="0"/>
              </a:spcAft>
              <a:buNone/>
            </a:pPr>
            <a:r>
              <a:rPr lang="en-IN" sz="2400">
                <a:solidFill>
                  <a:schemeClr val="dk1"/>
                </a:solidFill>
                <a:latin typeface="Times New Roman"/>
                <a:ea typeface="Times New Roman"/>
                <a:cs typeface="Times New Roman"/>
                <a:sym typeface="Times New Roman"/>
              </a:rPr>
              <a:t>Algorithm- Naive Bayes Classifier </a:t>
            </a:r>
            <a:endParaRPr sz="2400">
              <a:solidFill>
                <a:schemeClr val="dk1"/>
              </a:solidFill>
              <a:latin typeface="Times New Roman"/>
              <a:ea typeface="Times New Roman"/>
              <a:cs typeface="Times New Roman"/>
              <a:sym typeface="Times New Roman"/>
            </a:endParaRPr>
          </a:p>
          <a:p>
            <a:pPr indent="0" lvl="0" marL="0" rtl="0" algn="just">
              <a:spcBef>
                <a:spcPts val="100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b="1" lang="en-IN" sz="2400">
                <a:solidFill>
                  <a:schemeClr val="dk1"/>
                </a:solidFill>
                <a:latin typeface="Times New Roman"/>
                <a:ea typeface="Times New Roman"/>
                <a:cs typeface="Times New Roman"/>
                <a:sym typeface="Times New Roman"/>
              </a:rPr>
              <a:t>Data Collection: </a:t>
            </a:r>
            <a:r>
              <a:rPr lang="en-IN" sz="2400">
                <a:solidFill>
                  <a:schemeClr val="dk1"/>
                </a:solidFill>
                <a:latin typeface="Times New Roman"/>
                <a:ea typeface="Times New Roman"/>
                <a:cs typeface="Times New Roman"/>
                <a:sym typeface="Times New Roman"/>
              </a:rPr>
              <a:t>In this phase we have used a dataset which has spam as well as ham messages from Kaggle repository.</a:t>
            </a:r>
            <a:endParaRPr sz="2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b="1" lang="en-IN" sz="2405">
                <a:solidFill>
                  <a:schemeClr val="dk1"/>
                </a:solidFill>
                <a:latin typeface="Times New Roman"/>
                <a:ea typeface="Times New Roman"/>
                <a:cs typeface="Times New Roman"/>
                <a:sym typeface="Times New Roman"/>
              </a:rPr>
              <a:t>Data Cleaning: </a:t>
            </a:r>
            <a:r>
              <a:rPr lang="en-IN" sz="2405">
                <a:solidFill>
                  <a:schemeClr val="dk1"/>
                </a:solidFill>
                <a:latin typeface="Times New Roman"/>
                <a:ea typeface="Times New Roman"/>
                <a:cs typeface="Times New Roman"/>
                <a:sym typeface="Times New Roman"/>
              </a:rPr>
              <a:t>In this phase we have cleansed all the data which was taken into consideration in order to make our dataset ready for building the model</a:t>
            </a:r>
            <a:endParaRPr sz="16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ct val="45833"/>
              <a:buFont typeface="Arial"/>
              <a:buNone/>
            </a:pPr>
            <a:r>
              <a:t/>
            </a:r>
            <a:endParaRPr sz="2400">
              <a:solidFill>
                <a:schemeClr val="dk1"/>
              </a:solidFill>
              <a:latin typeface="Times New Roman"/>
              <a:ea typeface="Times New Roman"/>
              <a:cs typeface="Times New Roman"/>
              <a:sym typeface="Times New Roman"/>
            </a:endParaRPr>
          </a:p>
        </p:txBody>
      </p:sp>
      <p:sp>
        <p:nvSpPr>
          <p:cNvPr id="338" name="Google Shape;338;p29"/>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30"/>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Implementation</a:t>
            </a:r>
            <a:endParaRPr>
              <a:latin typeface="Times New Roman"/>
              <a:ea typeface="Times New Roman"/>
              <a:cs typeface="Times New Roman"/>
              <a:sym typeface="Times New Roman"/>
            </a:endParaRPr>
          </a:p>
        </p:txBody>
      </p:sp>
      <p:sp>
        <p:nvSpPr>
          <p:cNvPr id="345" name="Google Shape;345;p30"/>
          <p:cNvSpPr txBox="1"/>
          <p:nvPr>
            <p:ph idx="1" type="body"/>
          </p:nvPr>
        </p:nvSpPr>
        <p:spPr>
          <a:xfrm>
            <a:off x="1154950" y="2345675"/>
            <a:ext cx="8825700" cy="4404900"/>
          </a:xfrm>
          <a:prstGeom prst="rect">
            <a:avLst/>
          </a:prstGeom>
        </p:spPr>
        <p:txBody>
          <a:bodyPr anchorCtr="0" anchor="t" bIns="45700" lIns="91425" spcFirstLastPara="1" rIns="91425" wrap="square" tIns="45700">
            <a:normAutofit/>
          </a:bodyPr>
          <a:lstStyle/>
          <a:p>
            <a:pPr indent="0" lvl="0" marL="0" rtl="0" algn="just">
              <a:spcBef>
                <a:spcPts val="1000"/>
              </a:spcBef>
              <a:spcAft>
                <a:spcPts val="0"/>
              </a:spcAft>
              <a:buNone/>
            </a:pPr>
            <a:r>
              <a:rPr b="1" lang="en-IN" sz="2400">
                <a:solidFill>
                  <a:srgbClr val="000000"/>
                </a:solidFill>
                <a:latin typeface="Times New Roman"/>
                <a:ea typeface="Times New Roman"/>
                <a:cs typeface="Times New Roman"/>
                <a:sym typeface="Times New Roman"/>
              </a:rPr>
              <a:t>Generating Testing and Training Data Sets:</a:t>
            </a:r>
            <a:r>
              <a:rPr lang="en-IN" sz="2400">
                <a:latin typeface="Times New Roman"/>
                <a:ea typeface="Times New Roman"/>
                <a:cs typeface="Times New Roman"/>
                <a:sym typeface="Times New Roman"/>
              </a:rPr>
              <a:t> </a:t>
            </a:r>
            <a:r>
              <a:rPr lang="en-IN" sz="2400">
                <a:solidFill>
                  <a:schemeClr val="dk1"/>
                </a:solidFill>
                <a:latin typeface="Times New Roman"/>
                <a:ea typeface="Times New Roman"/>
                <a:cs typeface="Times New Roman"/>
                <a:sym typeface="Times New Roman"/>
              </a:rPr>
              <a:t>We split the dataset      into training and testing. 70% of the dataset was used for training             purposes and 30% of the dataset was used for testing purposes.</a:t>
            </a:r>
            <a:endParaRPr sz="2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b="1" lang="en-IN" sz="2400">
                <a:solidFill>
                  <a:schemeClr val="dk1"/>
                </a:solidFill>
                <a:latin typeface="Times New Roman"/>
                <a:ea typeface="Times New Roman"/>
                <a:cs typeface="Times New Roman"/>
                <a:sym typeface="Times New Roman"/>
              </a:rPr>
              <a:t>Applying Naïve Bayes Algorithm : </a:t>
            </a:r>
            <a:r>
              <a:rPr lang="en-IN" sz="2400">
                <a:solidFill>
                  <a:schemeClr val="dk1"/>
                </a:solidFill>
                <a:latin typeface="Times New Roman"/>
                <a:ea typeface="Times New Roman"/>
                <a:cs typeface="Times New Roman"/>
                <a:sym typeface="Times New Roman"/>
              </a:rPr>
              <a:t>We have applied the  Naïve Bayes Algorithm for training the Data. On this basis, the spam feature will be classified.</a:t>
            </a:r>
            <a:endParaRPr sz="2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b="1" lang="en-IN" sz="2400">
                <a:solidFill>
                  <a:schemeClr val="dk1"/>
                </a:solidFill>
                <a:latin typeface="Times New Roman"/>
                <a:ea typeface="Times New Roman"/>
                <a:cs typeface="Times New Roman"/>
                <a:sym typeface="Times New Roman"/>
              </a:rPr>
              <a:t>Prediction: </a:t>
            </a:r>
            <a:r>
              <a:rPr lang="en-IN" sz="2400">
                <a:solidFill>
                  <a:schemeClr val="dk1"/>
                </a:solidFill>
                <a:latin typeface="Times New Roman"/>
                <a:ea typeface="Times New Roman"/>
                <a:cs typeface="Times New Roman"/>
                <a:sym typeface="Times New Roman"/>
              </a:rPr>
              <a:t>We tested how well our model predicts the ham or spam messages. We have given input messages to the model to check whether the message is SPAM or HAM.</a:t>
            </a:r>
            <a:endParaRPr sz="2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b="1" lang="en-IN" sz="2400">
                <a:solidFill>
                  <a:schemeClr val="dk1"/>
                </a:solidFill>
                <a:latin typeface="Times New Roman"/>
                <a:ea typeface="Times New Roman"/>
                <a:cs typeface="Times New Roman"/>
                <a:sym typeface="Times New Roman"/>
              </a:rPr>
              <a:t>Performance Evaluation: </a:t>
            </a:r>
            <a:r>
              <a:rPr lang="en-IN" sz="2400">
                <a:solidFill>
                  <a:schemeClr val="dk1"/>
                </a:solidFill>
                <a:latin typeface="Times New Roman"/>
                <a:ea typeface="Times New Roman"/>
                <a:cs typeface="Times New Roman"/>
                <a:sym typeface="Times New Roman"/>
              </a:rPr>
              <a:t>We observed the results obtained and calculated the performance metrics of our model</a:t>
            </a:r>
            <a:endParaRPr sz="3400">
              <a:solidFill>
                <a:schemeClr val="dk1"/>
              </a:solidFill>
              <a:latin typeface="Times New Roman"/>
              <a:ea typeface="Times New Roman"/>
              <a:cs typeface="Times New Roman"/>
              <a:sym typeface="Times New Roman"/>
            </a:endParaRPr>
          </a:p>
        </p:txBody>
      </p:sp>
      <p:sp>
        <p:nvSpPr>
          <p:cNvPr id="346" name="Google Shape;346;p30"/>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1"/>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t>Results</a:t>
            </a:r>
            <a:endParaRPr/>
          </a:p>
        </p:txBody>
      </p:sp>
      <p:sp>
        <p:nvSpPr>
          <p:cNvPr id="353" name="Google Shape;353;p31"/>
          <p:cNvSpPr txBox="1"/>
          <p:nvPr>
            <p:ph idx="1" type="body"/>
          </p:nvPr>
        </p:nvSpPr>
        <p:spPr>
          <a:xfrm>
            <a:off x="1154954" y="2603500"/>
            <a:ext cx="8825700" cy="34164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354" name="Google Shape;354;p31"/>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pic>
        <p:nvPicPr>
          <p:cNvPr id="355" name="Google Shape;355;p31"/>
          <p:cNvPicPr preferRelativeResize="0"/>
          <p:nvPr/>
        </p:nvPicPr>
        <p:blipFill rotWithShape="1">
          <a:blip r:embed="rId3">
            <a:alphaModFix/>
          </a:blip>
          <a:srcRect b="9479" l="0" r="0" t="14009"/>
          <a:stretch/>
        </p:blipFill>
        <p:spPr>
          <a:xfrm>
            <a:off x="1507849" y="2397600"/>
            <a:ext cx="9407275" cy="4048750"/>
          </a:xfrm>
          <a:prstGeom prst="rect">
            <a:avLst/>
          </a:prstGeom>
          <a:noFill/>
          <a:ln>
            <a:noFill/>
          </a:ln>
        </p:spPr>
      </p:pic>
      <p:sp>
        <p:nvSpPr>
          <p:cNvPr id="356" name="Google Shape;356;p31"/>
          <p:cNvSpPr txBox="1"/>
          <p:nvPr/>
        </p:nvSpPr>
        <p:spPr>
          <a:xfrm>
            <a:off x="1995800" y="6272225"/>
            <a:ext cx="7715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IN">
                <a:latin typeface="Century Gothic"/>
                <a:ea typeface="Century Gothic"/>
                <a:cs typeface="Century Gothic"/>
                <a:sym typeface="Century Gothic"/>
              </a:rPr>
              <a:t>Home page</a:t>
            </a:r>
            <a:endParaRPr>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2"/>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t>Results</a:t>
            </a:r>
            <a:endParaRPr/>
          </a:p>
        </p:txBody>
      </p:sp>
      <p:sp>
        <p:nvSpPr>
          <p:cNvPr id="363" name="Google Shape;363;p32"/>
          <p:cNvSpPr txBox="1"/>
          <p:nvPr>
            <p:ph idx="1" type="body"/>
          </p:nvPr>
        </p:nvSpPr>
        <p:spPr>
          <a:xfrm>
            <a:off x="1154954" y="2603500"/>
            <a:ext cx="8825700" cy="34164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364" name="Google Shape;364;p32"/>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pic>
        <p:nvPicPr>
          <p:cNvPr id="365" name="Google Shape;365;p32"/>
          <p:cNvPicPr preferRelativeResize="0"/>
          <p:nvPr/>
        </p:nvPicPr>
        <p:blipFill rotWithShape="1">
          <a:blip r:embed="rId3">
            <a:alphaModFix/>
          </a:blip>
          <a:srcRect b="5898" l="0" r="0" t="2652"/>
          <a:stretch/>
        </p:blipFill>
        <p:spPr>
          <a:xfrm>
            <a:off x="2014225" y="2350900"/>
            <a:ext cx="8031675" cy="4135900"/>
          </a:xfrm>
          <a:prstGeom prst="rect">
            <a:avLst/>
          </a:prstGeom>
          <a:noFill/>
          <a:ln>
            <a:noFill/>
          </a:ln>
        </p:spPr>
      </p:pic>
      <p:sp>
        <p:nvSpPr>
          <p:cNvPr id="366" name="Google Shape;366;p32"/>
          <p:cNvSpPr txBox="1"/>
          <p:nvPr/>
        </p:nvSpPr>
        <p:spPr>
          <a:xfrm>
            <a:off x="2172363" y="6390825"/>
            <a:ext cx="7715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IN">
                <a:latin typeface="Century Gothic"/>
                <a:ea typeface="Century Gothic"/>
                <a:cs typeface="Century Gothic"/>
                <a:sym typeface="Century Gothic"/>
              </a:rPr>
              <a:t>Spam</a:t>
            </a:r>
            <a:endParaRPr>
              <a:latin typeface="Century Gothic"/>
              <a:ea typeface="Century Gothic"/>
              <a:cs typeface="Century Gothic"/>
              <a:sym typeface="Century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3"/>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t>Results</a:t>
            </a:r>
            <a:endParaRPr/>
          </a:p>
        </p:txBody>
      </p:sp>
      <p:sp>
        <p:nvSpPr>
          <p:cNvPr id="373" name="Google Shape;373;p33"/>
          <p:cNvSpPr txBox="1"/>
          <p:nvPr>
            <p:ph idx="1" type="body"/>
          </p:nvPr>
        </p:nvSpPr>
        <p:spPr>
          <a:xfrm>
            <a:off x="3231129" y="3500925"/>
            <a:ext cx="8825700" cy="34164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374" name="Google Shape;374;p33"/>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pic>
        <p:nvPicPr>
          <p:cNvPr id="375" name="Google Shape;375;p33"/>
          <p:cNvPicPr preferRelativeResize="0"/>
          <p:nvPr/>
        </p:nvPicPr>
        <p:blipFill rotWithShape="1">
          <a:blip r:embed="rId3">
            <a:alphaModFix/>
          </a:blip>
          <a:srcRect b="5013" l="0" r="0" t="3837"/>
          <a:stretch/>
        </p:blipFill>
        <p:spPr>
          <a:xfrm>
            <a:off x="1989900" y="2429500"/>
            <a:ext cx="7926551" cy="4068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4"/>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t>Results</a:t>
            </a:r>
            <a:endParaRPr/>
          </a:p>
        </p:txBody>
      </p:sp>
      <p:sp>
        <p:nvSpPr>
          <p:cNvPr id="382" name="Google Shape;382;p34"/>
          <p:cNvSpPr txBox="1"/>
          <p:nvPr>
            <p:ph idx="1" type="body"/>
          </p:nvPr>
        </p:nvSpPr>
        <p:spPr>
          <a:xfrm>
            <a:off x="1154954" y="2603500"/>
            <a:ext cx="8825700" cy="34164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383" name="Google Shape;383;p34"/>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pic>
        <p:nvPicPr>
          <p:cNvPr id="384" name="Google Shape;384;p34"/>
          <p:cNvPicPr preferRelativeResize="0"/>
          <p:nvPr/>
        </p:nvPicPr>
        <p:blipFill>
          <a:blip r:embed="rId3">
            <a:alphaModFix/>
          </a:blip>
          <a:stretch>
            <a:fillRect/>
          </a:stretch>
        </p:blipFill>
        <p:spPr>
          <a:xfrm>
            <a:off x="2546425" y="2460100"/>
            <a:ext cx="7099150" cy="3997700"/>
          </a:xfrm>
          <a:prstGeom prst="rect">
            <a:avLst/>
          </a:prstGeom>
          <a:noFill/>
          <a:ln>
            <a:noFill/>
          </a:ln>
        </p:spPr>
      </p:pic>
      <p:sp>
        <p:nvSpPr>
          <p:cNvPr id="385" name="Google Shape;385;p34"/>
          <p:cNvSpPr txBox="1"/>
          <p:nvPr/>
        </p:nvSpPr>
        <p:spPr>
          <a:xfrm>
            <a:off x="2357425" y="6457800"/>
            <a:ext cx="7715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IN">
                <a:latin typeface="Century Gothic"/>
                <a:ea typeface="Century Gothic"/>
                <a:cs typeface="Century Gothic"/>
                <a:sym typeface="Century Gothic"/>
              </a:rPr>
              <a:t>Ham</a:t>
            </a:r>
            <a:endParaRPr>
              <a:latin typeface="Century Gothic"/>
              <a:ea typeface="Century Gothic"/>
              <a:cs typeface="Century Gothic"/>
              <a:sym typeface="Century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5"/>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t>Results</a:t>
            </a:r>
            <a:endParaRPr/>
          </a:p>
        </p:txBody>
      </p:sp>
      <p:sp>
        <p:nvSpPr>
          <p:cNvPr id="392" name="Google Shape;392;p35"/>
          <p:cNvSpPr txBox="1"/>
          <p:nvPr>
            <p:ph idx="1" type="body"/>
          </p:nvPr>
        </p:nvSpPr>
        <p:spPr>
          <a:xfrm>
            <a:off x="1154954" y="2603500"/>
            <a:ext cx="8825700" cy="34164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393" name="Google Shape;393;p35"/>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pic>
        <p:nvPicPr>
          <p:cNvPr id="394" name="Google Shape;394;p35"/>
          <p:cNvPicPr preferRelativeResize="0"/>
          <p:nvPr/>
        </p:nvPicPr>
        <p:blipFill>
          <a:blip r:embed="rId3">
            <a:alphaModFix/>
          </a:blip>
          <a:stretch>
            <a:fillRect/>
          </a:stretch>
        </p:blipFill>
        <p:spPr>
          <a:xfrm>
            <a:off x="2554550" y="2419900"/>
            <a:ext cx="7361900" cy="41456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6"/>
          <p:cNvSpPr txBox="1"/>
          <p:nvPr>
            <p:ph type="title"/>
          </p:nvPr>
        </p:nvSpPr>
        <p:spPr>
          <a:xfrm>
            <a:off x="11228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Conclusion</a:t>
            </a:r>
            <a:endParaRPr>
              <a:latin typeface="Times New Roman"/>
              <a:ea typeface="Times New Roman"/>
              <a:cs typeface="Times New Roman"/>
              <a:sym typeface="Times New Roman"/>
            </a:endParaRPr>
          </a:p>
        </p:txBody>
      </p:sp>
      <p:sp>
        <p:nvSpPr>
          <p:cNvPr id="401" name="Google Shape;401;p36"/>
          <p:cNvSpPr txBox="1"/>
          <p:nvPr>
            <p:ph idx="1" type="body"/>
          </p:nvPr>
        </p:nvSpPr>
        <p:spPr>
          <a:xfrm>
            <a:off x="1090750" y="2309875"/>
            <a:ext cx="8825700" cy="4440900"/>
          </a:xfrm>
          <a:prstGeom prst="rect">
            <a:avLst/>
          </a:prstGeom>
        </p:spPr>
        <p:txBody>
          <a:bodyPr anchorCtr="0" anchor="t" bIns="45700" lIns="91425" spcFirstLastPara="1" rIns="91425" wrap="square" tIns="45700">
            <a:normAutofit lnSpcReduction="10000"/>
          </a:bodyPr>
          <a:lstStyle/>
          <a:p>
            <a:pPr indent="-381000" lvl="0" marL="457200" rtl="0" algn="just">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Thus we successfully built a model that can help our users to differentiate between spam SMS messages and actually genuine SMS messages  thus saving them from online frauds and smishing attacks.</a:t>
            </a:r>
            <a:endParaRPr sz="2400">
              <a:solidFill>
                <a:schemeClr val="dk1"/>
              </a:solidFill>
              <a:latin typeface="Times New Roman"/>
              <a:ea typeface="Times New Roman"/>
              <a:cs typeface="Times New Roman"/>
              <a:sym typeface="Times New Roman"/>
            </a:endParaRPr>
          </a:p>
          <a:p>
            <a:pPr indent="-381000" lvl="0" marL="457200" rtl="0" algn="just">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After calculating the performance metrics such as accuracy, precision, recall and F1 score we observed that the percentage of all these metrics was above 95% for Naives Bayes classifier with the ideal (strong) value being close to 1. </a:t>
            </a:r>
            <a:endParaRPr sz="2400">
              <a:solidFill>
                <a:schemeClr val="dk1"/>
              </a:solidFill>
              <a:latin typeface="Times New Roman"/>
              <a:ea typeface="Times New Roman"/>
              <a:cs typeface="Times New Roman"/>
              <a:sym typeface="Times New Roman"/>
            </a:endParaRPr>
          </a:p>
          <a:p>
            <a:pPr indent="-381000" lvl="0" marL="457200" rtl="0" algn="just">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Hence we can conclude that the Naive Bayes Classifier will give us quite accurate results and  is a more than reliable machine learning algorithm to detect Spam messages.</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2400">
              <a:solidFill>
                <a:schemeClr val="dk1"/>
              </a:solidFill>
              <a:latin typeface="Times New Roman"/>
              <a:ea typeface="Times New Roman"/>
              <a:cs typeface="Times New Roman"/>
              <a:sym typeface="Times New Roman"/>
            </a:endParaRPr>
          </a:p>
        </p:txBody>
      </p:sp>
      <p:sp>
        <p:nvSpPr>
          <p:cNvPr id="402" name="Google Shape;402;p36"/>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7"/>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References</a:t>
            </a:r>
            <a:endParaRPr>
              <a:latin typeface="Times New Roman"/>
              <a:ea typeface="Times New Roman"/>
              <a:cs typeface="Times New Roman"/>
              <a:sym typeface="Times New Roman"/>
            </a:endParaRPr>
          </a:p>
        </p:txBody>
      </p:sp>
      <p:sp>
        <p:nvSpPr>
          <p:cNvPr id="409" name="Google Shape;409;p37"/>
          <p:cNvSpPr txBox="1"/>
          <p:nvPr>
            <p:ph idx="1" type="body"/>
          </p:nvPr>
        </p:nvSpPr>
        <p:spPr>
          <a:xfrm>
            <a:off x="877400" y="2274075"/>
            <a:ext cx="9475200" cy="4422900"/>
          </a:xfrm>
          <a:prstGeom prst="rect">
            <a:avLst/>
          </a:prstGeom>
        </p:spPr>
        <p:txBody>
          <a:bodyPr anchorCtr="0" anchor="t" bIns="45700" lIns="91425" spcFirstLastPara="1" rIns="91425" wrap="square" tIns="45700">
            <a:normAutofit fontScale="85000" lnSpcReduction="20000"/>
          </a:bodyPr>
          <a:lstStyle/>
          <a:p>
            <a:pPr indent="0" lvl="0" marL="0" rtl="0" algn="just">
              <a:spcBef>
                <a:spcPts val="1000"/>
              </a:spcBef>
              <a:spcAft>
                <a:spcPts val="0"/>
              </a:spcAft>
              <a:buNone/>
            </a:pPr>
            <a:r>
              <a:rPr b="1" lang="en-IN" sz="2764">
                <a:solidFill>
                  <a:schemeClr val="dk1"/>
                </a:solidFill>
                <a:latin typeface="Arial"/>
                <a:ea typeface="Arial"/>
                <a:cs typeface="Arial"/>
                <a:sym typeface="Arial"/>
              </a:rPr>
              <a:t>[</a:t>
            </a:r>
            <a:r>
              <a:rPr b="1" lang="en-IN" sz="2764">
                <a:solidFill>
                  <a:schemeClr val="dk1"/>
                </a:solidFill>
                <a:latin typeface="Times New Roman"/>
                <a:ea typeface="Times New Roman"/>
                <a:cs typeface="Times New Roman"/>
                <a:sym typeface="Times New Roman"/>
              </a:rPr>
              <a:t>1] </a:t>
            </a:r>
            <a:r>
              <a:rPr lang="en-IN" sz="2764">
                <a:solidFill>
                  <a:schemeClr val="dk1"/>
                </a:solidFill>
                <a:latin typeface="Times New Roman"/>
                <a:ea typeface="Times New Roman"/>
                <a:cs typeface="Times New Roman"/>
                <a:sym typeface="Times New Roman"/>
              </a:rPr>
              <a:t> Xu, Qian, et al. "Sms spam detection using noncontent features." IEEE Intelligent Systems 27.6 (2012): 44-51.</a:t>
            </a:r>
            <a:endParaRPr sz="2764">
              <a:solidFill>
                <a:schemeClr val="dk1"/>
              </a:solidFill>
              <a:latin typeface="Times New Roman"/>
              <a:ea typeface="Times New Roman"/>
              <a:cs typeface="Times New Roman"/>
              <a:sym typeface="Times New Roman"/>
            </a:endParaRPr>
          </a:p>
          <a:p>
            <a:pPr indent="0" lvl="0" marL="0" rtl="0" algn="just">
              <a:spcBef>
                <a:spcPts val="1000"/>
              </a:spcBef>
              <a:spcAft>
                <a:spcPts val="0"/>
              </a:spcAft>
              <a:buNone/>
            </a:pPr>
            <a:r>
              <a:t/>
            </a:r>
            <a:endParaRPr sz="2764">
              <a:solidFill>
                <a:schemeClr val="dk1"/>
              </a:solidFill>
              <a:latin typeface="Times New Roman"/>
              <a:ea typeface="Times New Roman"/>
              <a:cs typeface="Times New Roman"/>
              <a:sym typeface="Times New Roman"/>
            </a:endParaRPr>
          </a:p>
          <a:p>
            <a:pPr indent="0" lvl="0" marL="0" rtl="0" algn="just">
              <a:spcBef>
                <a:spcPts val="1000"/>
              </a:spcBef>
              <a:spcAft>
                <a:spcPts val="0"/>
              </a:spcAft>
              <a:buNone/>
            </a:pPr>
            <a:r>
              <a:rPr b="1" lang="en-IN" sz="2764">
                <a:solidFill>
                  <a:schemeClr val="dk1"/>
                </a:solidFill>
                <a:latin typeface="Times New Roman"/>
                <a:ea typeface="Times New Roman"/>
                <a:cs typeface="Times New Roman"/>
                <a:sym typeface="Times New Roman"/>
              </a:rPr>
              <a:t>[2] </a:t>
            </a:r>
            <a:r>
              <a:rPr lang="en-IN" sz="2764">
                <a:solidFill>
                  <a:schemeClr val="dk1"/>
                </a:solidFill>
                <a:latin typeface="Times New Roman"/>
                <a:ea typeface="Times New Roman"/>
                <a:cs typeface="Times New Roman"/>
                <a:sym typeface="Times New Roman"/>
              </a:rPr>
              <a:t>Shirani-Mehr, Houshmand. "SMS spam detection using machine learning approach." unpublished) http://cs229. stanford. edu/proj2013/Shir aniMeh r-SMSSpamDetectionUsingMachineLearningApproach. pdf (2013).</a:t>
            </a:r>
            <a:endParaRPr sz="2764">
              <a:solidFill>
                <a:schemeClr val="dk1"/>
              </a:solidFill>
              <a:latin typeface="Times New Roman"/>
              <a:ea typeface="Times New Roman"/>
              <a:cs typeface="Times New Roman"/>
              <a:sym typeface="Times New Roman"/>
            </a:endParaRPr>
          </a:p>
          <a:p>
            <a:pPr indent="0" lvl="0" marL="0" rtl="0" algn="just">
              <a:spcBef>
                <a:spcPts val="1000"/>
              </a:spcBef>
              <a:spcAft>
                <a:spcPts val="0"/>
              </a:spcAft>
              <a:buNone/>
            </a:pPr>
            <a:r>
              <a:t/>
            </a:r>
            <a:endParaRPr sz="2764">
              <a:solidFill>
                <a:schemeClr val="dk1"/>
              </a:solidFill>
              <a:latin typeface="Times New Roman"/>
              <a:ea typeface="Times New Roman"/>
              <a:cs typeface="Times New Roman"/>
              <a:sym typeface="Times New Roman"/>
            </a:endParaRPr>
          </a:p>
          <a:p>
            <a:pPr indent="0" lvl="0" marL="0" rtl="0" algn="just">
              <a:spcBef>
                <a:spcPts val="1000"/>
              </a:spcBef>
              <a:spcAft>
                <a:spcPts val="0"/>
              </a:spcAft>
              <a:buNone/>
            </a:pPr>
            <a:r>
              <a:rPr b="1" lang="en-IN" sz="2764">
                <a:solidFill>
                  <a:schemeClr val="dk1"/>
                </a:solidFill>
                <a:latin typeface="Times New Roman"/>
                <a:ea typeface="Times New Roman"/>
                <a:cs typeface="Times New Roman"/>
                <a:sym typeface="Times New Roman"/>
              </a:rPr>
              <a:t>[3] </a:t>
            </a:r>
            <a:r>
              <a:rPr lang="en-IN" sz="2764">
                <a:solidFill>
                  <a:schemeClr val="dk1"/>
                </a:solidFill>
                <a:latin typeface="Times New Roman"/>
                <a:ea typeface="Times New Roman"/>
                <a:cs typeface="Times New Roman"/>
                <a:sym typeface="Times New Roman"/>
              </a:rPr>
              <a:t>Suleiman, Dima, and Ghazi Al-Naymat. "SMS spam detection using H2O framework." Procedia computer science 113 (2017): 154-161.</a:t>
            </a:r>
            <a:endParaRPr sz="2764">
              <a:solidFill>
                <a:schemeClr val="dk1"/>
              </a:solidFill>
              <a:latin typeface="Times New Roman"/>
              <a:ea typeface="Times New Roman"/>
              <a:cs typeface="Times New Roman"/>
              <a:sym typeface="Times New Roman"/>
            </a:endParaRPr>
          </a:p>
          <a:p>
            <a:pPr indent="0" lvl="0" marL="0" rtl="0" algn="just">
              <a:spcBef>
                <a:spcPts val="1000"/>
              </a:spcBef>
              <a:spcAft>
                <a:spcPts val="0"/>
              </a:spcAft>
              <a:buNone/>
            </a:pPr>
            <a:br>
              <a:rPr lang="en-IN" sz="2764">
                <a:solidFill>
                  <a:schemeClr val="dk1"/>
                </a:solidFill>
                <a:latin typeface="Times New Roman"/>
                <a:ea typeface="Times New Roman"/>
                <a:cs typeface="Times New Roman"/>
                <a:sym typeface="Times New Roman"/>
              </a:rPr>
            </a:br>
            <a:r>
              <a:rPr b="1" lang="en-IN" sz="2764">
                <a:solidFill>
                  <a:schemeClr val="dk1"/>
                </a:solidFill>
                <a:latin typeface="Times New Roman"/>
                <a:ea typeface="Times New Roman"/>
                <a:cs typeface="Times New Roman"/>
                <a:sym typeface="Times New Roman"/>
              </a:rPr>
              <a:t>[4]</a:t>
            </a:r>
            <a:r>
              <a:rPr lang="en-IN" sz="2764">
                <a:solidFill>
                  <a:schemeClr val="dk1"/>
                </a:solidFill>
                <a:latin typeface="Times New Roman"/>
                <a:ea typeface="Times New Roman"/>
                <a:cs typeface="Times New Roman"/>
                <a:sym typeface="Times New Roman"/>
              </a:rPr>
              <a:t> GuangJun, Luo, et al. "Spam detection approach for secure mobile message communication using machine learning algo</a:t>
            </a:r>
            <a:r>
              <a:rPr lang="en-IN" sz="2400">
                <a:solidFill>
                  <a:schemeClr val="dk1"/>
                </a:solidFill>
                <a:latin typeface="Times New Roman"/>
                <a:ea typeface="Times New Roman"/>
                <a:cs typeface="Times New Roman"/>
                <a:sym typeface="Times New Roman"/>
              </a:rPr>
              <a:t>rithms." Security and Communication Networks 2020 (2020).</a:t>
            </a:r>
            <a:endParaRPr sz="2400">
              <a:solidFill>
                <a:schemeClr val="dk1"/>
              </a:solidFill>
              <a:latin typeface="Times New Roman"/>
              <a:ea typeface="Times New Roman"/>
              <a:cs typeface="Times New Roman"/>
              <a:sym typeface="Times New Roman"/>
            </a:endParaRPr>
          </a:p>
        </p:txBody>
      </p:sp>
      <p:sp>
        <p:nvSpPr>
          <p:cNvPr id="410" name="Google Shape;410;p37"/>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IN">
                <a:latin typeface="Times New Roman"/>
                <a:ea typeface="Times New Roman"/>
                <a:cs typeface="Times New Roman"/>
                <a:sym typeface="Times New Roman"/>
              </a:rPr>
              <a:t>Outline</a:t>
            </a:r>
            <a:endParaRPr>
              <a:latin typeface="Times New Roman"/>
              <a:ea typeface="Times New Roman"/>
              <a:cs typeface="Times New Roman"/>
              <a:sym typeface="Times New Roman"/>
            </a:endParaRPr>
          </a:p>
        </p:txBody>
      </p:sp>
      <p:sp>
        <p:nvSpPr>
          <p:cNvPr id="264" name="Google Shape;264;p20"/>
          <p:cNvSpPr txBox="1"/>
          <p:nvPr>
            <p:ph idx="1" type="body"/>
          </p:nvPr>
        </p:nvSpPr>
        <p:spPr>
          <a:xfrm>
            <a:off x="1154954" y="2463651"/>
            <a:ext cx="8825659" cy="3416300"/>
          </a:xfrm>
          <a:prstGeom prst="rect">
            <a:avLst/>
          </a:prstGeom>
          <a:noFill/>
          <a:ln>
            <a:noFill/>
          </a:ln>
        </p:spPr>
        <p:txBody>
          <a:bodyPr anchorCtr="0" anchor="t" bIns="45700" lIns="91425" spcFirstLastPara="1" rIns="91425" wrap="square" tIns="45700">
            <a:noAutofit/>
          </a:bodyPr>
          <a:lstStyle/>
          <a:p>
            <a:pPr indent="-393700" lvl="0" marL="342900" rtl="0" algn="just">
              <a:spcBef>
                <a:spcPts val="0"/>
              </a:spcBef>
              <a:spcAft>
                <a:spcPts val="0"/>
              </a:spcAft>
              <a:buClr>
                <a:schemeClr val="dk1"/>
              </a:buClr>
              <a:buSzPts val="2400"/>
              <a:buFont typeface="Times New Roman"/>
              <a:buChar char="o"/>
            </a:pPr>
            <a:r>
              <a:rPr lang="en-IN" sz="2400">
                <a:solidFill>
                  <a:schemeClr val="dk1"/>
                </a:solidFill>
                <a:latin typeface="Times New Roman"/>
                <a:ea typeface="Times New Roman"/>
                <a:cs typeface="Times New Roman"/>
                <a:sym typeface="Times New Roman"/>
              </a:rPr>
              <a:t>Introduction</a:t>
            </a:r>
            <a:endParaRPr sz="2400">
              <a:solidFill>
                <a:schemeClr val="dk1"/>
              </a:solidFill>
              <a:latin typeface="Times New Roman"/>
              <a:ea typeface="Times New Roman"/>
              <a:cs typeface="Times New Roman"/>
              <a:sym typeface="Times New Roman"/>
            </a:endParaRPr>
          </a:p>
          <a:p>
            <a:pPr indent="-393700" lvl="0" marL="342900" rtl="0" algn="just">
              <a:spcBef>
                <a:spcPts val="1000"/>
              </a:spcBef>
              <a:spcAft>
                <a:spcPts val="0"/>
              </a:spcAft>
              <a:buClr>
                <a:schemeClr val="dk1"/>
              </a:buClr>
              <a:buSzPts val="2400"/>
              <a:buFont typeface="Times New Roman"/>
              <a:buChar char="o"/>
            </a:pPr>
            <a:r>
              <a:rPr lang="en-IN" sz="2400">
                <a:solidFill>
                  <a:schemeClr val="dk1"/>
                </a:solidFill>
                <a:latin typeface="Times New Roman"/>
                <a:ea typeface="Times New Roman"/>
                <a:cs typeface="Times New Roman"/>
                <a:sym typeface="Times New Roman"/>
              </a:rPr>
              <a:t>Problem Statement</a:t>
            </a:r>
            <a:endParaRPr sz="2400">
              <a:solidFill>
                <a:schemeClr val="dk1"/>
              </a:solidFill>
              <a:latin typeface="Times New Roman"/>
              <a:ea typeface="Times New Roman"/>
              <a:cs typeface="Times New Roman"/>
              <a:sym typeface="Times New Roman"/>
            </a:endParaRPr>
          </a:p>
          <a:p>
            <a:pPr indent="-393700" lvl="0" marL="342900" rtl="0" algn="just">
              <a:spcBef>
                <a:spcPts val="1000"/>
              </a:spcBef>
              <a:spcAft>
                <a:spcPts val="0"/>
              </a:spcAft>
              <a:buClr>
                <a:schemeClr val="dk1"/>
              </a:buClr>
              <a:buSzPts val="2400"/>
              <a:buFont typeface="Times New Roman"/>
              <a:buChar char="o"/>
            </a:pPr>
            <a:r>
              <a:rPr lang="en-IN" sz="2400">
                <a:solidFill>
                  <a:schemeClr val="dk1"/>
                </a:solidFill>
                <a:latin typeface="Times New Roman"/>
                <a:ea typeface="Times New Roman"/>
                <a:cs typeface="Times New Roman"/>
                <a:sym typeface="Times New Roman"/>
              </a:rPr>
              <a:t>Methodology </a:t>
            </a:r>
            <a:endParaRPr sz="2400">
              <a:solidFill>
                <a:schemeClr val="dk1"/>
              </a:solidFill>
              <a:latin typeface="Times New Roman"/>
              <a:ea typeface="Times New Roman"/>
              <a:cs typeface="Times New Roman"/>
              <a:sym typeface="Times New Roman"/>
            </a:endParaRPr>
          </a:p>
          <a:p>
            <a:pPr indent="-393700" lvl="0" marL="342900" rtl="0" algn="just">
              <a:spcBef>
                <a:spcPts val="1000"/>
              </a:spcBef>
              <a:spcAft>
                <a:spcPts val="0"/>
              </a:spcAft>
              <a:buClr>
                <a:schemeClr val="dk1"/>
              </a:buClr>
              <a:buSzPts val="2400"/>
              <a:buFont typeface="Times New Roman"/>
              <a:buChar char="o"/>
            </a:pPr>
            <a:r>
              <a:rPr lang="en-IN" sz="2400">
                <a:solidFill>
                  <a:schemeClr val="dk1"/>
                </a:solidFill>
                <a:latin typeface="Times New Roman"/>
                <a:ea typeface="Times New Roman"/>
                <a:cs typeface="Times New Roman"/>
                <a:sym typeface="Times New Roman"/>
              </a:rPr>
              <a:t>Implementation </a:t>
            </a:r>
            <a:endParaRPr sz="2400">
              <a:solidFill>
                <a:schemeClr val="dk1"/>
              </a:solidFill>
              <a:latin typeface="Times New Roman"/>
              <a:ea typeface="Times New Roman"/>
              <a:cs typeface="Times New Roman"/>
              <a:sym typeface="Times New Roman"/>
            </a:endParaRPr>
          </a:p>
          <a:p>
            <a:pPr indent="-393700" lvl="0" marL="342900" rtl="0" algn="just">
              <a:spcBef>
                <a:spcPts val="1000"/>
              </a:spcBef>
              <a:spcAft>
                <a:spcPts val="0"/>
              </a:spcAft>
              <a:buClr>
                <a:schemeClr val="dk1"/>
              </a:buClr>
              <a:buSzPts val="2400"/>
              <a:buFont typeface="Times New Roman"/>
              <a:buChar char="o"/>
            </a:pPr>
            <a:r>
              <a:rPr lang="en-IN" sz="2400">
                <a:solidFill>
                  <a:schemeClr val="dk1"/>
                </a:solidFill>
                <a:latin typeface="Times New Roman"/>
                <a:ea typeface="Times New Roman"/>
                <a:cs typeface="Times New Roman"/>
                <a:sym typeface="Times New Roman"/>
              </a:rPr>
              <a:t>Results and Discussion</a:t>
            </a:r>
            <a:endParaRPr sz="2400">
              <a:solidFill>
                <a:schemeClr val="dk1"/>
              </a:solidFill>
              <a:latin typeface="Times New Roman"/>
              <a:ea typeface="Times New Roman"/>
              <a:cs typeface="Times New Roman"/>
              <a:sym typeface="Times New Roman"/>
            </a:endParaRPr>
          </a:p>
          <a:p>
            <a:pPr indent="-393700" lvl="0" marL="342900" rtl="0" algn="just">
              <a:spcBef>
                <a:spcPts val="1000"/>
              </a:spcBef>
              <a:spcAft>
                <a:spcPts val="0"/>
              </a:spcAft>
              <a:buClr>
                <a:schemeClr val="dk1"/>
              </a:buClr>
              <a:buSzPts val="2400"/>
              <a:buFont typeface="Times New Roman"/>
              <a:buChar char="o"/>
            </a:pPr>
            <a:r>
              <a:rPr lang="en-IN" sz="2400">
                <a:solidFill>
                  <a:schemeClr val="dk1"/>
                </a:solidFill>
                <a:latin typeface="Times New Roman"/>
                <a:ea typeface="Times New Roman"/>
                <a:cs typeface="Times New Roman"/>
                <a:sym typeface="Times New Roman"/>
              </a:rPr>
              <a:t>Conclusion </a:t>
            </a:r>
            <a:endParaRPr sz="2400">
              <a:solidFill>
                <a:schemeClr val="dk1"/>
              </a:solidFill>
              <a:latin typeface="Times New Roman"/>
              <a:ea typeface="Times New Roman"/>
              <a:cs typeface="Times New Roman"/>
              <a:sym typeface="Times New Roman"/>
            </a:endParaRPr>
          </a:p>
          <a:p>
            <a:pPr indent="-393700" lvl="0" marL="342900" rtl="0" algn="just">
              <a:spcBef>
                <a:spcPts val="1000"/>
              </a:spcBef>
              <a:spcAft>
                <a:spcPts val="0"/>
              </a:spcAft>
              <a:buClr>
                <a:schemeClr val="dk1"/>
              </a:buClr>
              <a:buSzPts val="2400"/>
              <a:buFont typeface="Times New Roman"/>
              <a:buChar char="o"/>
            </a:pPr>
            <a:r>
              <a:rPr lang="en-IN" sz="2400">
                <a:solidFill>
                  <a:schemeClr val="dk1"/>
                </a:solidFill>
                <a:latin typeface="Times New Roman"/>
                <a:ea typeface="Times New Roman"/>
                <a:cs typeface="Times New Roman"/>
                <a:sym typeface="Times New Roman"/>
              </a:rPr>
              <a:t>References</a:t>
            </a:r>
            <a:endParaRPr sz="2400">
              <a:solidFill>
                <a:schemeClr val="dk1"/>
              </a:solidFill>
              <a:latin typeface="Times New Roman"/>
              <a:ea typeface="Times New Roman"/>
              <a:cs typeface="Times New Roman"/>
              <a:sym typeface="Times New Roman"/>
            </a:endParaRPr>
          </a:p>
          <a:p>
            <a:pPr indent="-241300" lvl="0" marL="342900" rtl="0" algn="l">
              <a:spcBef>
                <a:spcPts val="1000"/>
              </a:spcBef>
              <a:spcAft>
                <a:spcPts val="0"/>
              </a:spcAft>
              <a:buSzPts val="1600"/>
              <a:buNone/>
            </a:pPr>
            <a:r>
              <a:t/>
            </a:r>
            <a:endParaRPr sz="2000"/>
          </a:p>
        </p:txBody>
      </p:sp>
      <p:sp>
        <p:nvSpPr>
          <p:cNvPr id="265" name="Google Shape;265;p2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a:t>2/18/2022</a:t>
            </a:r>
            <a:endParaRPr/>
          </a:p>
        </p:txBody>
      </p:sp>
      <p:sp>
        <p:nvSpPr>
          <p:cNvPr id="266" name="Google Shape;266;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1"/>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Introduction</a:t>
            </a:r>
            <a:endParaRPr>
              <a:latin typeface="Times New Roman"/>
              <a:ea typeface="Times New Roman"/>
              <a:cs typeface="Times New Roman"/>
              <a:sym typeface="Times New Roman"/>
            </a:endParaRPr>
          </a:p>
        </p:txBody>
      </p:sp>
      <p:sp>
        <p:nvSpPr>
          <p:cNvPr id="273" name="Google Shape;273;p21"/>
          <p:cNvSpPr txBox="1"/>
          <p:nvPr>
            <p:ph idx="1" type="body"/>
          </p:nvPr>
        </p:nvSpPr>
        <p:spPr>
          <a:xfrm>
            <a:off x="1154954" y="2603500"/>
            <a:ext cx="8825700" cy="3416400"/>
          </a:xfrm>
          <a:prstGeom prst="rect">
            <a:avLst/>
          </a:prstGeom>
        </p:spPr>
        <p:txBody>
          <a:bodyPr anchorCtr="0" anchor="t" bIns="45700" lIns="91425" spcFirstLastPara="1" rIns="91425" wrap="square" tIns="45700">
            <a:normAutofit/>
          </a:bodyPr>
          <a:lstStyle/>
          <a:p>
            <a:pPr indent="-381000" lvl="0" marL="457200" rtl="0" algn="just">
              <a:spcBef>
                <a:spcPts val="100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The popularity of mobile devices is increasing day by day as they provide a large variety of services by reducing the cost of services.</a:t>
            </a:r>
            <a:endParaRPr sz="2400">
              <a:solidFill>
                <a:schemeClr val="dk1"/>
              </a:solidFill>
              <a:latin typeface="Times New Roman"/>
              <a:ea typeface="Times New Roman"/>
              <a:cs typeface="Times New Roman"/>
              <a:sym typeface="Times New Roman"/>
            </a:endParaRPr>
          </a:p>
          <a:p>
            <a:pPr indent="-381000" lvl="0" marL="457200" rtl="0" algn="just">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Short Message Service (SMS) is considered one of the widely used communication service.</a:t>
            </a:r>
            <a:endParaRPr sz="2400">
              <a:solidFill>
                <a:schemeClr val="dk1"/>
              </a:solidFill>
              <a:latin typeface="Times New Roman"/>
              <a:ea typeface="Times New Roman"/>
              <a:cs typeface="Times New Roman"/>
              <a:sym typeface="Times New Roman"/>
            </a:endParaRPr>
          </a:p>
          <a:p>
            <a:pPr indent="-381000" lvl="0" marL="457200" rtl="0" algn="just">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However, this has led to an increase in mobile devices attacks like SMS Spam.</a:t>
            </a:r>
            <a:endParaRPr sz="2400">
              <a:solidFill>
                <a:schemeClr val="dk1"/>
              </a:solidFill>
              <a:latin typeface="Times New Roman"/>
              <a:ea typeface="Times New Roman"/>
              <a:cs typeface="Times New Roman"/>
              <a:sym typeface="Times New Roman"/>
            </a:endParaRPr>
          </a:p>
          <a:p>
            <a:pPr indent="-381000" lvl="0" marL="457200" rtl="0" algn="just">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In this project, we present a approach that can detect and filter the spam messages using machine learning classification algorithms.</a:t>
            </a:r>
            <a:endParaRPr sz="2400">
              <a:solidFill>
                <a:schemeClr val="dk1"/>
              </a:solidFill>
              <a:latin typeface="Times New Roman"/>
              <a:ea typeface="Times New Roman"/>
              <a:cs typeface="Times New Roman"/>
              <a:sym typeface="Times New Roman"/>
            </a:endParaRPr>
          </a:p>
        </p:txBody>
      </p:sp>
      <p:sp>
        <p:nvSpPr>
          <p:cNvPr id="274" name="Google Shape;274;p21"/>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2"/>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Literature Review</a:t>
            </a:r>
            <a:endParaRPr>
              <a:latin typeface="Times New Roman"/>
              <a:ea typeface="Times New Roman"/>
              <a:cs typeface="Times New Roman"/>
              <a:sym typeface="Times New Roman"/>
            </a:endParaRPr>
          </a:p>
        </p:txBody>
      </p:sp>
      <p:sp>
        <p:nvSpPr>
          <p:cNvPr id="281" name="Google Shape;281;p22"/>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graphicFrame>
        <p:nvGraphicFramePr>
          <p:cNvPr id="282" name="Google Shape;282;p22"/>
          <p:cNvGraphicFramePr/>
          <p:nvPr/>
        </p:nvGraphicFramePr>
        <p:xfrm>
          <a:off x="952500" y="2707775"/>
          <a:ext cx="3000000" cy="3000000"/>
        </p:xfrm>
        <a:graphic>
          <a:graphicData uri="http://schemas.openxmlformats.org/drawingml/2006/table">
            <a:tbl>
              <a:tblPr>
                <a:noFill/>
                <a:tableStyleId>{66DFF40E-B5E8-4370-986E-F876EF640F77}</a:tableStyleId>
              </a:tblPr>
              <a:tblGrid>
                <a:gridCol w="942300"/>
                <a:gridCol w="1264625"/>
                <a:gridCol w="4237000"/>
                <a:gridCol w="3843075"/>
              </a:tblGrid>
              <a:tr h="618725">
                <a:tc>
                  <a:txBody>
                    <a:bodyPr/>
                    <a:lstStyle/>
                    <a:p>
                      <a:pPr indent="0" lvl="0" marL="0" rtl="0" algn="l">
                        <a:spcBef>
                          <a:spcPts val="0"/>
                        </a:spcBef>
                        <a:spcAft>
                          <a:spcPts val="0"/>
                        </a:spcAft>
                        <a:buNone/>
                      </a:pPr>
                      <a:r>
                        <a:rPr lang="en-IN" sz="1900"/>
                        <a:t>Ref. No</a:t>
                      </a:r>
                      <a:endParaRPr sz="1900"/>
                    </a:p>
                  </a:txBody>
                  <a:tcPr marT="91425" marB="91425" marR="91425" marL="91425"/>
                </a:tc>
                <a:tc>
                  <a:txBody>
                    <a:bodyPr/>
                    <a:lstStyle/>
                    <a:p>
                      <a:pPr indent="0" lvl="0" marL="0" rtl="0" algn="ctr">
                        <a:spcBef>
                          <a:spcPts val="0"/>
                        </a:spcBef>
                        <a:spcAft>
                          <a:spcPts val="0"/>
                        </a:spcAft>
                        <a:buNone/>
                      </a:pPr>
                      <a:r>
                        <a:rPr lang="en-IN" sz="1900"/>
                        <a:t>Paper</a:t>
                      </a:r>
                      <a:endParaRPr sz="1900"/>
                    </a:p>
                  </a:txBody>
                  <a:tcPr marT="91425" marB="91425" marR="91425" marL="91425"/>
                </a:tc>
                <a:tc>
                  <a:txBody>
                    <a:bodyPr/>
                    <a:lstStyle/>
                    <a:p>
                      <a:pPr indent="0" lvl="0" marL="0" rtl="0" algn="ctr">
                        <a:spcBef>
                          <a:spcPts val="0"/>
                        </a:spcBef>
                        <a:spcAft>
                          <a:spcPts val="0"/>
                        </a:spcAft>
                        <a:buNone/>
                      </a:pPr>
                      <a:r>
                        <a:rPr lang="en-IN" sz="1900"/>
                        <a:t>Ml Algorithm</a:t>
                      </a:r>
                      <a:endParaRPr sz="1900"/>
                    </a:p>
                  </a:txBody>
                  <a:tcPr marT="91425" marB="91425" marR="91425" marL="91425"/>
                </a:tc>
                <a:tc>
                  <a:txBody>
                    <a:bodyPr/>
                    <a:lstStyle/>
                    <a:p>
                      <a:pPr indent="0" lvl="0" marL="0" rtl="0" algn="ctr">
                        <a:spcBef>
                          <a:spcPts val="0"/>
                        </a:spcBef>
                        <a:spcAft>
                          <a:spcPts val="0"/>
                        </a:spcAft>
                        <a:buNone/>
                      </a:pPr>
                      <a:r>
                        <a:rPr lang="en-IN" sz="1900"/>
                        <a:t>Review</a:t>
                      </a:r>
                      <a:endParaRPr sz="1900"/>
                    </a:p>
                  </a:txBody>
                  <a:tcPr marT="91425" marB="91425" marR="91425" marL="91425"/>
                </a:tc>
              </a:tr>
              <a:tr h="381000">
                <a:tc>
                  <a:txBody>
                    <a:bodyPr/>
                    <a:lstStyle/>
                    <a:p>
                      <a:pPr indent="0" lvl="0" marL="0" rtl="0" algn="l">
                        <a:spcBef>
                          <a:spcPts val="0"/>
                        </a:spcBef>
                        <a:spcAft>
                          <a:spcPts val="0"/>
                        </a:spcAft>
                        <a:buNone/>
                      </a:pPr>
                      <a:r>
                        <a:rPr lang="en-IN" sz="1900"/>
                        <a:t>1.</a:t>
                      </a:r>
                      <a:endParaRPr sz="1900"/>
                    </a:p>
                  </a:txBody>
                  <a:tcPr marT="91425" marB="91425" marR="91425" marL="91425"/>
                </a:tc>
                <a:tc>
                  <a:txBody>
                    <a:bodyPr/>
                    <a:lstStyle/>
                    <a:p>
                      <a:pPr indent="0" lvl="0" marL="0" rtl="0" algn="l">
                        <a:spcBef>
                          <a:spcPts val="0"/>
                        </a:spcBef>
                        <a:spcAft>
                          <a:spcPts val="0"/>
                        </a:spcAft>
                        <a:buNone/>
                      </a:pPr>
                      <a:r>
                        <a:rPr lang="en-IN" sz="1500"/>
                        <a:t>S</a:t>
                      </a:r>
                      <a:r>
                        <a:rPr lang="en-IN" sz="1500"/>
                        <a:t>MS Spam Detection Using Non content Features</a:t>
                      </a:r>
                      <a:endParaRPr sz="1500"/>
                    </a:p>
                    <a:p>
                      <a:pPr indent="0" lvl="0" marL="0" rtl="0" algn="l">
                        <a:spcBef>
                          <a:spcPts val="0"/>
                        </a:spcBef>
                        <a:spcAft>
                          <a:spcPts val="0"/>
                        </a:spcAft>
                        <a:buNone/>
                      </a:pPr>
                      <a:r>
                        <a:t/>
                      </a:r>
                      <a:endParaRPr/>
                    </a:p>
                  </a:txBody>
                  <a:tcPr marT="91425" marB="91425" marR="91425" marL="91425"/>
                </a:tc>
                <a:tc>
                  <a:txBody>
                    <a:bodyPr/>
                    <a:lstStyle/>
                    <a:p>
                      <a:pPr indent="0" lvl="0" marL="0" rtl="0" algn="just">
                        <a:spcBef>
                          <a:spcPts val="0"/>
                        </a:spcBef>
                        <a:spcAft>
                          <a:spcPts val="0"/>
                        </a:spcAft>
                        <a:buNone/>
                      </a:pPr>
                      <a:r>
                        <a:rPr lang="en-IN" sz="1500"/>
                        <a:t>In this project spam detection was done using features that include temporal and graph topology information but exclude content, thus addressing user privacy issues.  Focus is on identifying professional spammers on the basis of overall message-sending patterns. Finding SMS spam is done on the server side, given that client-side detection requires mostly content-and ID-based solutions. Algorithm used is support vector machine (SVM) and k -nearest neighbor (k -NN) algorithms</a:t>
                      </a:r>
                      <a:endParaRPr sz="1500"/>
                    </a:p>
                    <a:p>
                      <a:pPr indent="0" lvl="0" marL="0" rtl="0" algn="l">
                        <a:spcBef>
                          <a:spcPts val="0"/>
                        </a:spcBef>
                        <a:spcAft>
                          <a:spcPts val="0"/>
                        </a:spcAft>
                        <a:buNone/>
                      </a:pPr>
                      <a:r>
                        <a:t/>
                      </a:r>
                      <a:endParaRPr sz="1500"/>
                    </a:p>
                  </a:txBody>
                  <a:tcPr marT="91425" marB="91425" marR="91425" marL="91425"/>
                </a:tc>
                <a:tc>
                  <a:txBody>
                    <a:bodyPr/>
                    <a:lstStyle/>
                    <a:p>
                      <a:pPr indent="0" lvl="0" marL="0" rtl="0" algn="just">
                        <a:spcBef>
                          <a:spcPts val="0"/>
                        </a:spcBef>
                        <a:spcAft>
                          <a:spcPts val="0"/>
                        </a:spcAft>
                        <a:buNone/>
                      </a:pPr>
                      <a:r>
                        <a:rPr lang="en-IN" sz="1500"/>
                        <a:t>Experiment results show that by using only set of static features to train the classifier , a performance of AUC of 88.3% is achieved. If  temporal and network features are used individually, the AUC can get additional 7 and 8 percent improvements, respectively.</a:t>
                      </a:r>
                      <a:endParaRPr sz="1500"/>
                    </a:p>
                    <a:p>
                      <a:pPr indent="0" lvl="0" marL="0" rtl="0" algn="just">
                        <a:spcBef>
                          <a:spcPts val="0"/>
                        </a:spcBef>
                        <a:spcAft>
                          <a:spcPts val="0"/>
                        </a:spcAft>
                        <a:buNone/>
                      </a:pPr>
                      <a:r>
                        <a:rPr lang="en-IN" sz="1500"/>
                        <a:t>These results indicate that, compared with static features, network properties and temporal information in an SMS communication network can indeed help achieve better performance</a:t>
                      </a:r>
                      <a:endParaRPr sz="1500"/>
                    </a:p>
                    <a:p>
                      <a:pPr indent="0" lvl="0" marL="0" rtl="0" algn="l">
                        <a:spcBef>
                          <a:spcPts val="0"/>
                        </a:spcBef>
                        <a:spcAft>
                          <a:spcPts val="0"/>
                        </a:spcAft>
                        <a:buNone/>
                      </a:pPr>
                      <a:r>
                        <a:t/>
                      </a:r>
                      <a:endParaRPr sz="1500"/>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3"/>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Literature Review</a:t>
            </a:r>
            <a:endParaRPr>
              <a:latin typeface="Times New Roman"/>
              <a:ea typeface="Times New Roman"/>
              <a:cs typeface="Times New Roman"/>
              <a:sym typeface="Times New Roman"/>
            </a:endParaRPr>
          </a:p>
        </p:txBody>
      </p:sp>
      <p:sp>
        <p:nvSpPr>
          <p:cNvPr id="289" name="Google Shape;289;p23"/>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graphicFrame>
        <p:nvGraphicFramePr>
          <p:cNvPr id="290" name="Google Shape;290;p23"/>
          <p:cNvGraphicFramePr/>
          <p:nvPr/>
        </p:nvGraphicFramePr>
        <p:xfrm>
          <a:off x="952500" y="3048000"/>
          <a:ext cx="3000000" cy="3000000"/>
        </p:xfrm>
        <a:graphic>
          <a:graphicData uri="http://schemas.openxmlformats.org/drawingml/2006/table">
            <a:tbl>
              <a:tblPr>
                <a:noFill/>
                <a:tableStyleId>{66DFF40E-B5E8-4370-986E-F876EF640F77}</a:tableStyleId>
              </a:tblPr>
              <a:tblGrid>
                <a:gridCol w="1193000"/>
                <a:gridCol w="1139250"/>
                <a:gridCol w="3055200"/>
                <a:gridCol w="4899550"/>
              </a:tblGrid>
              <a:tr h="381000">
                <a:tc>
                  <a:txBody>
                    <a:bodyPr/>
                    <a:lstStyle/>
                    <a:p>
                      <a:pPr indent="0" lvl="0" marL="0" rtl="0" algn="l">
                        <a:spcBef>
                          <a:spcPts val="0"/>
                        </a:spcBef>
                        <a:spcAft>
                          <a:spcPts val="0"/>
                        </a:spcAft>
                        <a:buNone/>
                      </a:pPr>
                      <a:r>
                        <a:rPr lang="en-IN" sz="1900"/>
                        <a:t>Ref. No</a:t>
                      </a:r>
                      <a:endParaRPr sz="1900"/>
                    </a:p>
                  </a:txBody>
                  <a:tcPr marT="91425" marB="91425" marR="91425" marL="91425"/>
                </a:tc>
                <a:tc>
                  <a:txBody>
                    <a:bodyPr/>
                    <a:lstStyle/>
                    <a:p>
                      <a:pPr indent="0" lvl="0" marL="0" rtl="0" algn="l">
                        <a:spcBef>
                          <a:spcPts val="0"/>
                        </a:spcBef>
                        <a:spcAft>
                          <a:spcPts val="0"/>
                        </a:spcAft>
                        <a:buNone/>
                      </a:pPr>
                      <a:r>
                        <a:rPr lang="en-IN" sz="1900"/>
                        <a:t>Paper</a:t>
                      </a:r>
                      <a:endParaRPr sz="1900"/>
                    </a:p>
                  </a:txBody>
                  <a:tcPr marT="91425" marB="91425" marR="91425" marL="91425"/>
                </a:tc>
                <a:tc>
                  <a:txBody>
                    <a:bodyPr/>
                    <a:lstStyle/>
                    <a:p>
                      <a:pPr indent="0" lvl="0" marL="0" rtl="0" algn="l">
                        <a:spcBef>
                          <a:spcPts val="0"/>
                        </a:spcBef>
                        <a:spcAft>
                          <a:spcPts val="0"/>
                        </a:spcAft>
                        <a:buNone/>
                      </a:pPr>
                      <a:r>
                        <a:rPr lang="en-IN" sz="1900"/>
                        <a:t>Ml algorithm</a:t>
                      </a:r>
                      <a:endParaRPr sz="1900"/>
                    </a:p>
                  </a:txBody>
                  <a:tcPr marT="91425" marB="91425" marR="91425" marL="91425"/>
                </a:tc>
                <a:tc>
                  <a:txBody>
                    <a:bodyPr/>
                    <a:lstStyle/>
                    <a:p>
                      <a:pPr indent="0" lvl="0" marL="0" rtl="0" algn="l">
                        <a:spcBef>
                          <a:spcPts val="0"/>
                        </a:spcBef>
                        <a:spcAft>
                          <a:spcPts val="0"/>
                        </a:spcAft>
                        <a:buNone/>
                      </a:pPr>
                      <a:r>
                        <a:rPr lang="en-IN" sz="1900"/>
                        <a:t>Review</a:t>
                      </a:r>
                      <a:endParaRPr sz="1900"/>
                    </a:p>
                  </a:txBody>
                  <a:tcPr marT="91425" marB="91425" marR="91425" marL="91425"/>
                </a:tc>
              </a:tr>
              <a:tr h="454225">
                <a:tc>
                  <a:txBody>
                    <a:bodyPr/>
                    <a:lstStyle/>
                    <a:p>
                      <a:pPr indent="0" lvl="0" marL="0" rtl="0" algn="l">
                        <a:spcBef>
                          <a:spcPts val="0"/>
                        </a:spcBef>
                        <a:spcAft>
                          <a:spcPts val="0"/>
                        </a:spcAft>
                        <a:buNone/>
                      </a:pPr>
                      <a:r>
                        <a:rPr lang="en-IN" sz="1900"/>
                        <a:t>2.</a:t>
                      </a:r>
                      <a:endParaRPr sz="1900"/>
                    </a:p>
                  </a:txBody>
                  <a:tcPr marT="91425" marB="91425" marR="91425" marL="91425"/>
                </a:tc>
                <a:tc>
                  <a:txBody>
                    <a:bodyPr/>
                    <a:lstStyle/>
                    <a:p>
                      <a:pPr indent="0" lvl="0" marL="0" rtl="0" algn="l">
                        <a:spcBef>
                          <a:spcPts val="0"/>
                        </a:spcBef>
                        <a:spcAft>
                          <a:spcPts val="0"/>
                        </a:spcAft>
                        <a:buNone/>
                      </a:pPr>
                      <a:r>
                        <a:rPr lang="en-IN" sz="1500"/>
                        <a:t>SMS Spam Detection using Machine Learning Approach</a:t>
                      </a:r>
                      <a:endParaRPr sz="1500"/>
                    </a:p>
                  </a:txBody>
                  <a:tcPr marT="91425" marB="91425" marR="91425" marL="91425"/>
                </a:tc>
                <a:tc>
                  <a:txBody>
                    <a:bodyPr/>
                    <a:lstStyle/>
                    <a:p>
                      <a:pPr indent="0" lvl="0" marL="0" rtl="0" algn="just">
                        <a:spcBef>
                          <a:spcPts val="0"/>
                        </a:spcBef>
                        <a:spcAft>
                          <a:spcPts val="0"/>
                        </a:spcAft>
                        <a:buNone/>
                      </a:pPr>
                      <a:r>
                        <a:rPr lang="en-IN" sz="1500"/>
                        <a:t>The highest accuracy  achieved is from Multinomial NB with the accuracy of 98.88%.The second highest accuracy is from SVM is 98.86% close to Multinomial NB. The other three algorithms were k-nearest neighbor, random forests and adaboost with decision trees with accuracy of 97.47%, 98.57% and 98.59%</a:t>
                      </a:r>
                      <a:endParaRPr sz="1500"/>
                    </a:p>
                  </a:txBody>
                  <a:tcPr marT="91425" marB="91425" marR="91425" marL="91425"/>
                </a:tc>
                <a:tc>
                  <a:txBody>
                    <a:bodyPr/>
                    <a:lstStyle/>
                    <a:p>
                      <a:pPr indent="0" lvl="0" marL="0" rtl="0" algn="just">
                        <a:spcBef>
                          <a:spcPts val="0"/>
                        </a:spcBef>
                        <a:spcAft>
                          <a:spcPts val="0"/>
                        </a:spcAft>
                        <a:buNone/>
                      </a:pPr>
                      <a:r>
                        <a:rPr lang="en-IN" sz="1500"/>
                        <a:t>From simulation results, multinomial naive Bayes with laplace smoothing and SVM with linear kernel are among the best classifiers for SMS spam detection.The best classifier is the one utilizing SVM as the learning algorithm,which yields overall accuracy of 97.64%. Adding meaningful features such as the length of messages in number of characters, adding certain thresholds for the length, and analyzing the learning curves and misclassified data have been the factors that contributed to this improvement in results</a:t>
                      </a:r>
                      <a:endParaRPr sz="1500"/>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4"/>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Literature Review</a:t>
            </a:r>
            <a:endParaRPr>
              <a:latin typeface="Times New Roman"/>
              <a:ea typeface="Times New Roman"/>
              <a:cs typeface="Times New Roman"/>
              <a:sym typeface="Times New Roman"/>
            </a:endParaRPr>
          </a:p>
        </p:txBody>
      </p:sp>
      <p:sp>
        <p:nvSpPr>
          <p:cNvPr id="297" name="Google Shape;297;p24"/>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graphicFrame>
        <p:nvGraphicFramePr>
          <p:cNvPr id="298" name="Google Shape;298;p24"/>
          <p:cNvGraphicFramePr/>
          <p:nvPr/>
        </p:nvGraphicFramePr>
        <p:xfrm>
          <a:off x="952500" y="2712775"/>
          <a:ext cx="3000000" cy="3000000"/>
        </p:xfrm>
        <a:graphic>
          <a:graphicData uri="http://schemas.openxmlformats.org/drawingml/2006/table">
            <a:tbl>
              <a:tblPr>
                <a:noFill/>
                <a:tableStyleId>{66DFF40E-B5E8-4370-986E-F876EF640F77}</a:tableStyleId>
              </a:tblPr>
              <a:tblGrid>
                <a:gridCol w="906500"/>
                <a:gridCol w="1264600"/>
                <a:gridCol w="4702575"/>
                <a:gridCol w="3413325"/>
              </a:tblGrid>
              <a:tr h="381000">
                <a:tc>
                  <a:txBody>
                    <a:bodyPr/>
                    <a:lstStyle/>
                    <a:p>
                      <a:pPr indent="0" lvl="0" marL="0" rtl="0" algn="l">
                        <a:spcBef>
                          <a:spcPts val="0"/>
                        </a:spcBef>
                        <a:spcAft>
                          <a:spcPts val="0"/>
                        </a:spcAft>
                        <a:buNone/>
                      </a:pPr>
                      <a:r>
                        <a:rPr lang="en-IN" sz="1900"/>
                        <a:t>Ref. No</a:t>
                      </a:r>
                      <a:endParaRPr sz="1900"/>
                    </a:p>
                  </a:txBody>
                  <a:tcPr marT="91425" marB="91425" marR="91425" marL="91425"/>
                </a:tc>
                <a:tc>
                  <a:txBody>
                    <a:bodyPr/>
                    <a:lstStyle/>
                    <a:p>
                      <a:pPr indent="0" lvl="0" marL="0" rtl="0" algn="l">
                        <a:spcBef>
                          <a:spcPts val="0"/>
                        </a:spcBef>
                        <a:spcAft>
                          <a:spcPts val="0"/>
                        </a:spcAft>
                        <a:buNone/>
                      </a:pPr>
                      <a:r>
                        <a:rPr lang="en-IN" sz="1900"/>
                        <a:t>Paper</a:t>
                      </a:r>
                      <a:endParaRPr sz="1900"/>
                    </a:p>
                  </a:txBody>
                  <a:tcPr marT="91425" marB="91425" marR="91425" marL="91425"/>
                </a:tc>
                <a:tc>
                  <a:txBody>
                    <a:bodyPr/>
                    <a:lstStyle/>
                    <a:p>
                      <a:pPr indent="0" lvl="0" marL="0" rtl="0" algn="l">
                        <a:spcBef>
                          <a:spcPts val="0"/>
                        </a:spcBef>
                        <a:spcAft>
                          <a:spcPts val="0"/>
                        </a:spcAft>
                        <a:buNone/>
                      </a:pPr>
                      <a:r>
                        <a:rPr lang="en-IN" sz="1900"/>
                        <a:t>Ml algorithm</a:t>
                      </a:r>
                      <a:endParaRPr sz="1900"/>
                    </a:p>
                  </a:txBody>
                  <a:tcPr marT="91425" marB="91425" marR="91425" marL="91425"/>
                </a:tc>
                <a:tc>
                  <a:txBody>
                    <a:bodyPr/>
                    <a:lstStyle/>
                    <a:p>
                      <a:pPr indent="0" lvl="0" marL="0" rtl="0" algn="l">
                        <a:spcBef>
                          <a:spcPts val="0"/>
                        </a:spcBef>
                        <a:spcAft>
                          <a:spcPts val="0"/>
                        </a:spcAft>
                        <a:buNone/>
                      </a:pPr>
                      <a:r>
                        <a:rPr lang="en-IN" sz="1900"/>
                        <a:t>Review</a:t>
                      </a:r>
                      <a:endParaRPr sz="1900"/>
                    </a:p>
                  </a:txBody>
                  <a:tcPr marT="91425" marB="91425" marR="91425" marL="91425"/>
                </a:tc>
              </a:tr>
              <a:tr h="381000">
                <a:tc>
                  <a:txBody>
                    <a:bodyPr/>
                    <a:lstStyle/>
                    <a:p>
                      <a:pPr indent="0" lvl="0" marL="0" rtl="0" algn="l">
                        <a:spcBef>
                          <a:spcPts val="0"/>
                        </a:spcBef>
                        <a:spcAft>
                          <a:spcPts val="0"/>
                        </a:spcAft>
                        <a:buNone/>
                      </a:pPr>
                      <a:r>
                        <a:rPr lang="en-IN" sz="1900"/>
                        <a:t>3</a:t>
                      </a:r>
                      <a:endParaRPr sz="1900"/>
                    </a:p>
                  </a:txBody>
                  <a:tcPr marT="91425" marB="91425" marR="91425" marL="91425"/>
                </a:tc>
                <a:tc>
                  <a:txBody>
                    <a:bodyPr/>
                    <a:lstStyle/>
                    <a:p>
                      <a:pPr indent="0" lvl="0" marL="0" rtl="0" algn="l">
                        <a:spcBef>
                          <a:spcPts val="0"/>
                        </a:spcBef>
                        <a:spcAft>
                          <a:spcPts val="0"/>
                        </a:spcAft>
                        <a:buNone/>
                      </a:pPr>
                      <a:r>
                        <a:rPr lang="en-IN" sz="1500"/>
                        <a:t>SMS Spam Detection using H2O Framework</a:t>
                      </a:r>
                      <a:endParaRPr sz="1500"/>
                    </a:p>
                  </a:txBody>
                  <a:tcPr marT="91425" marB="91425" marR="91425" marL="91425"/>
                </a:tc>
                <a:tc>
                  <a:txBody>
                    <a:bodyPr/>
                    <a:lstStyle/>
                    <a:p>
                      <a:pPr indent="0" lvl="0" marL="0" rtl="0" algn="just">
                        <a:spcBef>
                          <a:spcPts val="0"/>
                        </a:spcBef>
                        <a:spcAft>
                          <a:spcPts val="0"/>
                        </a:spcAft>
                        <a:buNone/>
                      </a:pPr>
                      <a:r>
                        <a:rPr lang="en-IN"/>
                        <a:t>T</a:t>
                      </a:r>
                      <a:r>
                        <a:rPr lang="en-IN" sz="1500"/>
                        <a:t>he H20  framework consists of a set of processes:</a:t>
                      </a:r>
                      <a:endParaRPr sz="1500"/>
                    </a:p>
                    <a:p>
                      <a:pPr indent="0" lvl="0" marL="0" rtl="0" algn="just">
                        <a:spcBef>
                          <a:spcPts val="0"/>
                        </a:spcBef>
                        <a:spcAft>
                          <a:spcPts val="0"/>
                        </a:spcAft>
                        <a:buNone/>
                      </a:pPr>
                      <a:r>
                        <a:rPr lang="en-IN" sz="1500"/>
                        <a:t>the first one is the selection of dataset, then the features will be selected and extracted from the dataset. In the next process, the classification methods will be determined; this framework will use three classifiers: random forest, deep learning and naïve bays moreover all the experiments will be made in H2O platform. After that, the evaluation</a:t>
                      </a:r>
                      <a:endParaRPr sz="1500"/>
                    </a:p>
                    <a:p>
                      <a:pPr indent="0" lvl="0" marL="0" rtl="0" algn="just">
                        <a:spcBef>
                          <a:spcPts val="0"/>
                        </a:spcBef>
                        <a:spcAft>
                          <a:spcPts val="0"/>
                        </a:spcAft>
                        <a:buNone/>
                      </a:pPr>
                      <a:r>
                        <a:rPr lang="en-IN" sz="1500"/>
                        <a:t>metrics will be specified and comparison can be made between classifiers.</a:t>
                      </a:r>
                      <a:endParaRPr sz="1500"/>
                    </a:p>
                  </a:txBody>
                  <a:tcPr marT="91425" marB="91425" marR="91425" marL="91425"/>
                </a:tc>
                <a:tc>
                  <a:txBody>
                    <a:bodyPr/>
                    <a:lstStyle/>
                    <a:p>
                      <a:pPr indent="0" lvl="0" marL="0" rtl="0" algn="just">
                        <a:spcBef>
                          <a:spcPts val="0"/>
                        </a:spcBef>
                        <a:spcAft>
                          <a:spcPts val="0"/>
                        </a:spcAft>
                        <a:buNone/>
                      </a:pPr>
                      <a:r>
                        <a:rPr lang="en-IN"/>
                        <a:t>R</a:t>
                      </a:r>
                      <a:r>
                        <a:rPr lang="en-IN" sz="1500"/>
                        <a:t>esults showed that RF is the best algorithm in term of precision, recall, f-measure and accuracy with 95%, 85% 0.89% 0.97% values respectively, however RF is not the best in term of time. On the other hand, NB is the best classifier in term of runtime with 0.6 seconds.</a:t>
                      </a:r>
                      <a:endParaRPr sz="1500"/>
                    </a:p>
                    <a:p>
                      <a:pPr indent="0" lvl="0" marL="0" rtl="0" algn="just">
                        <a:spcBef>
                          <a:spcPts val="0"/>
                        </a:spcBef>
                        <a:spcAft>
                          <a:spcPts val="0"/>
                        </a:spcAft>
                        <a:buNone/>
                      </a:pPr>
                      <a:r>
                        <a:rPr lang="en-IN" sz="1500"/>
                        <a:t>Nevertheless, NB is the worst according to precision, recall, f-measure and accuracy.</a:t>
                      </a:r>
                      <a:endParaRPr sz="1500"/>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5"/>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Literature Review</a:t>
            </a:r>
            <a:endParaRPr>
              <a:latin typeface="Times New Roman"/>
              <a:ea typeface="Times New Roman"/>
              <a:cs typeface="Times New Roman"/>
              <a:sym typeface="Times New Roman"/>
            </a:endParaRPr>
          </a:p>
        </p:txBody>
      </p:sp>
      <p:sp>
        <p:nvSpPr>
          <p:cNvPr id="305" name="Google Shape;305;p25"/>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graphicFrame>
        <p:nvGraphicFramePr>
          <p:cNvPr id="306" name="Google Shape;306;p25"/>
          <p:cNvGraphicFramePr/>
          <p:nvPr/>
        </p:nvGraphicFramePr>
        <p:xfrm>
          <a:off x="952500" y="2457100"/>
          <a:ext cx="3000000" cy="3000000"/>
        </p:xfrm>
        <a:graphic>
          <a:graphicData uri="http://schemas.openxmlformats.org/drawingml/2006/table">
            <a:tbl>
              <a:tblPr>
                <a:noFill/>
                <a:tableStyleId>{66DFF40E-B5E8-4370-986E-F876EF640F77}</a:tableStyleId>
              </a:tblPr>
              <a:tblGrid>
                <a:gridCol w="996025"/>
                <a:gridCol w="1389950"/>
                <a:gridCol w="3753550"/>
                <a:gridCol w="4147475"/>
              </a:tblGrid>
              <a:tr h="381000">
                <a:tc>
                  <a:txBody>
                    <a:bodyPr/>
                    <a:lstStyle/>
                    <a:p>
                      <a:pPr indent="0" lvl="0" marL="0" rtl="0" algn="l">
                        <a:spcBef>
                          <a:spcPts val="0"/>
                        </a:spcBef>
                        <a:spcAft>
                          <a:spcPts val="0"/>
                        </a:spcAft>
                        <a:buNone/>
                      </a:pPr>
                      <a:r>
                        <a:rPr lang="en-IN" sz="1900"/>
                        <a:t>Ref. No</a:t>
                      </a:r>
                      <a:endParaRPr sz="1900"/>
                    </a:p>
                  </a:txBody>
                  <a:tcPr marT="91425" marB="91425" marR="91425" marL="91425"/>
                </a:tc>
                <a:tc>
                  <a:txBody>
                    <a:bodyPr/>
                    <a:lstStyle/>
                    <a:p>
                      <a:pPr indent="0" lvl="0" marL="0" rtl="0" algn="l">
                        <a:spcBef>
                          <a:spcPts val="0"/>
                        </a:spcBef>
                        <a:spcAft>
                          <a:spcPts val="0"/>
                        </a:spcAft>
                        <a:buNone/>
                      </a:pPr>
                      <a:r>
                        <a:rPr lang="en-IN" sz="1900"/>
                        <a:t>Paper</a:t>
                      </a:r>
                      <a:endParaRPr sz="1900"/>
                    </a:p>
                  </a:txBody>
                  <a:tcPr marT="91425" marB="91425" marR="91425" marL="91425"/>
                </a:tc>
                <a:tc>
                  <a:txBody>
                    <a:bodyPr/>
                    <a:lstStyle/>
                    <a:p>
                      <a:pPr indent="0" lvl="0" marL="0" rtl="0" algn="l">
                        <a:spcBef>
                          <a:spcPts val="0"/>
                        </a:spcBef>
                        <a:spcAft>
                          <a:spcPts val="0"/>
                        </a:spcAft>
                        <a:buNone/>
                      </a:pPr>
                      <a:r>
                        <a:rPr lang="en-IN" sz="1900"/>
                        <a:t>ML algorithm</a:t>
                      </a:r>
                      <a:endParaRPr sz="1900"/>
                    </a:p>
                  </a:txBody>
                  <a:tcPr marT="91425" marB="91425" marR="91425" marL="91425"/>
                </a:tc>
                <a:tc>
                  <a:txBody>
                    <a:bodyPr/>
                    <a:lstStyle/>
                    <a:p>
                      <a:pPr indent="0" lvl="0" marL="0" rtl="0" algn="l">
                        <a:spcBef>
                          <a:spcPts val="0"/>
                        </a:spcBef>
                        <a:spcAft>
                          <a:spcPts val="0"/>
                        </a:spcAft>
                        <a:buNone/>
                      </a:pPr>
                      <a:r>
                        <a:rPr lang="en-IN" sz="1900"/>
                        <a:t>Review</a:t>
                      </a:r>
                      <a:endParaRPr sz="1900"/>
                    </a:p>
                  </a:txBody>
                  <a:tcPr marT="91425" marB="91425" marR="91425" marL="91425"/>
                </a:tc>
              </a:tr>
              <a:tr h="1781825">
                <a:tc>
                  <a:txBody>
                    <a:bodyPr/>
                    <a:lstStyle/>
                    <a:p>
                      <a:pPr indent="0" lvl="0" marL="0" rtl="0" algn="l">
                        <a:spcBef>
                          <a:spcPts val="0"/>
                        </a:spcBef>
                        <a:spcAft>
                          <a:spcPts val="0"/>
                        </a:spcAft>
                        <a:buNone/>
                      </a:pPr>
                      <a:r>
                        <a:rPr lang="en-IN" sz="1900"/>
                        <a:t>4</a:t>
                      </a:r>
                      <a:endParaRPr sz="1900"/>
                    </a:p>
                  </a:txBody>
                  <a:tcPr marT="91425" marB="91425" marR="91425" marL="91425"/>
                </a:tc>
                <a:tc>
                  <a:txBody>
                    <a:bodyPr/>
                    <a:lstStyle/>
                    <a:p>
                      <a:pPr indent="0" lvl="0" marL="0" rtl="0" algn="l">
                        <a:spcBef>
                          <a:spcPts val="0"/>
                        </a:spcBef>
                        <a:spcAft>
                          <a:spcPts val="0"/>
                        </a:spcAft>
                        <a:buNone/>
                      </a:pPr>
                      <a:r>
                        <a:rPr lang="en-IN"/>
                        <a:t>Spam Detection Approach for Secure Mobile Message Communication Using Machine Learning Algorithm</a:t>
                      </a:r>
                      <a:endParaRPr/>
                    </a:p>
                  </a:txBody>
                  <a:tcPr marT="91425" marB="91425" marR="91425" marL="91425"/>
                </a:tc>
                <a:tc>
                  <a:txBody>
                    <a:bodyPr/>
                    <a:lstStyle/>
                    <a:p>
                      <a:pPr indent="0" lvl="0" marL="0" rtl="0" algn="just">
                        <a:spcBef>
                          <a:spcPts val="0"/>
                        </a:spcBef>
                        <a:spcAft>
                          <a:spcPts val="0"/>
                        </a:spcAft>
                        <a:buNone/>
                      </a:pPr>
                      <a:r>
                        <a:rPr lang="en-IN" sz="1500"/>
                        <a:t>A</a:t>
                      </a:r>
                      <a:r>
                        <a:rPr lang="en-IN" sz="1500"/>
                        <a:t> spam detection method using machine learning algorithms such as LR, k-nearest neighbor, and decision tree for classification of ham and spam messages. The SMS spam collection dataset was considered for testing of the current research. The dataset was divided into two categories: 30% for testing and 70% for training purpose for the predictive models.</a:t>
                      </a:r>
                      <a:endParaRPr sz="1500"/>
                    </a:p>
                  </a:txBody>
                  <a:tcPr marT="91425" marB="91425" marR="91425" marL="91425"/>
                </a:tc>
                <a:tc>
                  <a:txBody>
                    <a:bodyPr/>
                    <a:lstStyle/>
                    <a:p>
                      <a:pPr indent="0" lvl="0" marL="0" rtl="0" algn="just">
                        <a:spcBef>
                          <a:spcPts val="0"/>
                        </a:spcBef>
                        <a:spcAft>
                          <a:spcPts val="0"/>
                        </a:spcAft>
                        <a:buNone/>
                      </a:pPr>
                      <a:r>
                        <a:rPr lang="en-IN" sz="1500"/>
                        <a:t>T</a:t>
                      </a:r>
                      <a:r>
                        <a:rPr lang="en-IN" sz="1500"/>
                        <a:t>he LR at hyperparameter C = 1 achieved 99% accuracy, 100% specificity, sensitivity 86%, and MCC, 93% and the processing time is 0.494 seconds. The classifier decision tree obtained 98% accuracy, 94% specificity, sensitivity 86%, and MCC 95%, and the processing time is 46.032 seconds. Similarly, the k-nearest neighbor classifier achieved 95% accuracy, 100% specificity, sensitivity 60%, and MCC 80%, and the processing time is 0.630 seconds. Experimental results suggest that LR is  the best classifier for the classifications of ham and spam messages</a:t>
                      </a:r>
                      <a:endParaRPr sz="1500"/>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6"/>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Problem Statement</a:t>
            </a:r>
            <a:endParaRPr>
              <a:latin typeface="Times New Roman"/>
              <a:ea typeface="Times New Roman"/>
              <a:cs typeface="Times New Roman"/>
              <a:sym typeface="Times New Roman"/>
            </a:endParaRPr>
          </a:p>
        </p:txBody>
      </p:sp>
      <p:sp>
        <p:nvSpPr>
          <p:cNvPr id="313" name="Google Shape;313;p26"/>
          <p:cNvSpPr txBox="1"/>
          <p:nvPr>
            <p:ph idx="1" type="body"/>
          </p:nvPr>
        </p:nvSpPr>
        <p:spPr>
          <a:xfrm>
            <a:off x="1154954" y="2603500"/>
            <a:ext cx="8825700" cy="3416400"/>
          </a:xfrm>
          <a:prstGeom prst="rect">
            <a:avLst/>
          </a:prstGeom>
        </p:spPr>
        <p:txBody>
          <a:bodyPr anchorCtr="0" anchor="t" bIns="45700" lIns="91425" spcFirstLastPara="1" rIns="91425" wrap="square" tIns="45700">
            <a:normAutofit/>
          </a:bodyPr>
          <a:lstStyle/>
          <a:p>
            <a:pPr indent="0" lvl="0" marL="0" rtl="0" algn="just">
              <a:spcBef>
                <a:spcPts val="1000"/>
              </a:spcBef>
              <a:spcAft>
                <a:spcPts val="0"/>
              </a:spcAft>
              <a:buNone/>
            </a:pPr>
            <a:r>
              <a:rPr lang="en-IN" sz="2400">
                <a:solidFill>
                  <a:srgbClr val="000000"/>
                </a:solidFill>
                <a:latin typeface="Times New Roman"/>
                <a:ea typeface="Times New Roman"/>
                <a:cs typeface="Times New Roman"/>
                <a:sym typeface="Times New Roman"/>
              </a:rPr>
              <a:t>The aim of this project is to detect whether the </a:t>
            </a:r>
            <a:r>
              <a:rPr lang="en-IN" sz="2400">
                <a:solidFill>
                  <a:srgbClr val="000000"/>
                </a:solidFill>
                <a:latin typeface="Times New Roman"/>
                <a:ea typeface="Times New Roman"/>
                <a:cs typeface="Times New Roman"/>
                <a:sym typeface="Times New Roman"/>
              </a:rPr>
              <a:t>received</a:t>
            </a:r>
            <a:r>
              <a:rPr lang="en-IN" sz="2400">
                <a:solidFill>
                  <a:srgbClr val="000000"/>
                </a:solidFill>
                <a:latin typeface="Times New Roman"/>
                <a:ea typeface="Times New Roman"/>
                <a:cs typeface="Times New Roman"/>
                <a:sym typeface="Times New Roman"/>
              </a:rPr>
              <a:t> SMS is a ham or spam.</a:t>
            </a:r>
            <a:r>
              <a:rPr lang="en-IN" sz="2400">
                <a:solidFill>
                  <a:srgbClr val="000000"/>
                </a:solidFill>
                <a:latin typeface="Times New Roman"/>
                <a:ea typeface="Times New Roman"/>
                <a:cs typeface="Times New Roman"/>
                <a:sym typeface="Times New Roman"/>
              </a:rPr>
              <a:t>With digital currency many people are prone to smishing attack</a:t>
            </a:r>
            <a:r>
              <a:rPr lang="en-IN" sz="2400">
                <a:solidFill>
                  <a:srgbClr val="000000"/>
                </a:solidFill>
                <a:latin typeface="Times New Roman"/>
                <a:ea typeface="Times New Roman"/>
                <a:cs typeface="Times New Roman"/>
                <a:sym typeface="Times New Roman"/>
              </a:rPr>
              <a:t> in which the fraudster sends fake SMS messages pretending to be a reputable company in order to get individuals to reveal their personal information, passwords or credit card details</a:t>
            </a:r>
            <a:r>
              <a:rPr lang="en-IN" sz="2400">
                <a:latin typeface="Times New Roman"/>
                <a:ea typeface="Times New Roman"/>
                <a:cs typeface="Times New Roman"/>
                <a:sym typeface="Times New Roman"/>
              </a:rPr>
              <a:t>.</a:t>
            </a:r>
            <a:endParaRPr sz="2400">
              <a:latin typeface="Times New Roman"/>
              <a:ea typeface="Times New Roman"/>
              <a:cs typeface="Times New Roman"/>
              <a:sym typeface="Times New Roman"/>
            </a:endParaRPr>
          </a:p>
        </p:txBody>
      </p:sp>
      <p:sp>
        <p:nvSpPr>
          <p:cNvPr id="314" name="Google Shape;314;p26"/>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7"/>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IN">
                <a:latin typeface="Times New Roman"/>
                <a:ea typeface="Times New Roman"/>
                <a:cs typeface="Times New Roman"/>
                <a:sym typeface="Times New Roman"/>
              </a:rPr>
              <a:t>Problem Solution</a:t>
            </a:r>
            <a:endParaRPr>
              <a:latin typeface="Times New Roman"/>
              <a:ea typeface="Times New Roman"/>
              <a:cs typeface="Times New Roman"/>
              <a:sym typeface="Times New Roman"/>
            </a:endParaRPr>
          </a:p>
        </p:txBody>
      </p:sp>
      <p:sp>
        <p:nvSpPr>
          <p:cNvPr id="321" name="Google Shape;321;p27"/>
          <p:cNvSpPr txBox="1"/>
          <p:nvPr>
            <p:ph idx="1" type="body"/>
          </p:nvPr>
        </p:nvSpPr>
        <p:spPr>
          <a:xfrm>
            <a:off x="1154954" y="2603500"/>
            <a:ext cx="8825700" cy="3416400"/>
          </a:xfrm>
          <a:prstGeom prst="rect">
            <a:avLst/>
          </a:prstGeom>
        </p:spPr>
        <p:txBody>
          <a:bodyPr anchorCtr="0" anchor="t" bIns="45700" lIns="91425" spcFirstLastPara="1" rIns="91425" wrap="square" tIns="45700">
            <a:normAutofit/>
          </a:bodyPr>
          <a:lstStyle/>
          <a:p>
            <a:pPr indent="-358140" lvl="0" marL="457200" rtl="0" algn="just">
              <a:spcBef>
                <a:spcPts val="1000"/>
              </a:spcBef>
              <a:spcAft>
                <a:spcPts val="0"/>
              </a:spcAft>
              <a:buClr>
                <a:schemeClr val="dk1"/>
              </a:buClr>
              <a:buSzPts val="2040"/>
              <a:buFont typeface="Times New Roman"/>
              <a:buChar char="►"/>
            </a:pPr>
            <a:r>
              <a:rPr lang="en-IN" sz="2400">
                <a:solidFill>
                  <a:schemeClr val="dk1"/>
                </a:solidFill>
                <a:latin typeface="Times New Roman"/>
                <a:ea typeface="Times New Roman"/>
                <a:cs typeface="Times New Roman"/>
                <a:sym typeface="Times New Roman"/>
              </a:rPr>
              <a:t>Our SMS Spam Detector checks the SMS entered across various datasets and gives a “Clear” message </a:t>
            </a:r>
            <a:r>
              <a:rPr lang="en-IN" sz="2400">
                <a:solidFill>
                  <a:schemeClr val="dk1"/>
                </a:solidFill>
                <a:latin typeface="Times New Roman"/>
                <a:ea typeface="Times New Roman"/>
                <a:cs typeface="Times New Roman"/>
                <a:sym typeface="Times New Roman"/>
              </a:rPr>
              <a:t>i</a:t>
            </a:r>
            <a:r>
              <a:rPr lang="en-IN" sz="2400">
                <a:solidFill>
                  <a:schemeClr val="dk1"/>
                </a:solidFill>
                <a:latin typeface="Times New Roman"/>
                <a:ea typeface="Times New Roman"/>
                <a:cs typeface="Times New Roman"/>
                <a:sym typeface="Times New Roman"/>
              </a:rPr>
              <a:t>f the SMS is original and sent from a genuine organization and it will give a warning “Alert” message if the SMS is sent from a fraudster pretending to be a genuine organization</a:t>
            </a:r>
            <a:endParaRPr sz="2400">
              <a:solidFill>
                <a:schemeClr val="dk1"/>
              </a:solidFill>
              <a:latin typeface="Times New Roman"/>
              <a:ea typeface="Times New Roman"/>
              <a:cs typeface="Times New Roman"/>
              <a:sym typeface="Times New Roman"/>
            </a:endParaRPr>
          </a:p>
          <a:p>
            <a:pPr indent="-358140" lvl="0" marL="457200" rtl="0" algn="just">
              <a:spcBef>
                <a:spcPts val="0"/>
              </a:spcBef>
              <a:spcAft>
                <a:spcPts val="0"/>
              </a:spcAft>
              <a:buClr>
                <a:schemeClr val="dk1"/>
              </a:buClr>
              <a:buSzPts val="2040"/>
              <a:buFont typeface="Times New Roman"/>
              <a:buChar char="►"/>
            </a:pPr>
            <a:r>
              <a:rPr lang="en-IN" sz="2400">
                <a:solidFill>
                  <a:schemeClr val="dk1"/>
                </a:solidFill>
                <a:latin typeface="Times New Roman"/>
                <a:ea typeface="Times New Roman"/>
                <a:cs typeface="Times New Roman"/>
                <a:sym typeface="Times New Roman"/>
              </a:rPr>
              <a:t>This will help our users to differentiate between spam and actual messages thus saving them from fraud.</a:t>
            </a:r>
            <a:endParaRPr sz="2400">
              <a:solidFill>
                <a:schemeClr val="dk1"/>
              </a:solidFill>
              <a:latin typeface="Times New Roman"/>
              <a:ea typeface="Times New Roman"/>
              <a:cs typeface="Times New Roman"/>
              <a:sym typeface="Times New Roman"/>
            </a:endParaRPr>
          </a:p>
        </p:txBody>
      </p:sp>
      <p:sp>
        <p:nvSpPr>
          <p:cNvPr id="322" name="Google Shape;322;p27"/>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